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462" r:id="rId2"/>
    <p:sldId id="470" r:id="rId3"/>
    <p:sldId id="467" r:id="rId4"/>
    <p:sldId id="492" r:id="rId5"/>
    <p:sldId id="493" r:id="rId6"/>
    <p:sldId id="494" r:id="rId7"/>
    <p:sldId id="495" r:id="rId8"/>
    <p:sldId id="514" r:id="rId9"/>
    <p:sldId id="496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489" r:id="rId19"/>
    <p:sldId id="490" r:id="rId20"/>
    <p:sldId id="491" r:id="rId21"/>
    <p:sldId id="497" r:id="rId22"/>
    <p:sldId id="498" r:id="rId23"/>
    <p:sldId id="499" r:id="rId24"/>
    <p:sldId id="500" r:id="rId25"/>
    <p:sldId id="501" r:id="rId26"/>
    <p:sldId id="502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477" r:id="rId37"/>
    <p:sldId id="483" r:id="rId38"/>
    <p:sldId id="478" r:id="rId39"/>
    <p:sldId id="484" r:id="rId40"/>
    <p:sldId id="488" r:id="rId41"/>
    <p:sldId id="485" r:id="rId42"/>
    <p:sldId id="479" r:id="rId43"/>
    <p:sldId id="513" r:id="rId44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1">
          <p15:clr>
            <a:srgbClr val="A4A3A4"/>
          </p15:clr>
        </p15:guide>
        <p15:guide id="2" pos="2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333333"/>
    <a:srgbClr val="AB0520"/>
    <a:srgbClr val="C8D9D8"/>
    <a:srgbClr val="6F868D"/>
    <a:srgbClr val="83B1E3"/>
    <a:srgbClr val="0686EF"/>
    <a:srgbClr val="FAD7AA"/>
    <a:srgbClr val="8BBEE2"/>
    <a:srgbClr val="BE0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6" autoAdjust="0"/>
    <p:restoredTop sz="90350" autoAdjust="0"/>
  </p:normalViewPr>
  <p:slideViewPr>
    <p:cSldViewPr snapToGrid="0">
      <p:cViewPr varScale="1">
        <p:scale>
          <a:sx n="136" d="100"/>
          <a:sy n="136" d="100"/>
        </p:scale>
        <p:origin x="728" y="192"/>
      </p:cViewPr>
      <p:guideLst>
        <p:guide orient="horz" pos="311"/>
        <p:guide pos="2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3684C-F081-544B-8C90-A5795DCABDF2}" type="datetimeFigureOut">
              <a:rPr lang="en-US" smtClean="0"/>
              <a:t>1/21/16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DD33-2A06-9443-920E-9A8794B892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8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3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16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BF1C2-1BAC-4CFF-9E02-21920DC20056}" type="slidenum">
              <a:rPr lang="en-US"/>
              <a:pPr/>
              <a:t>41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35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to do with the header?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3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to do with the header?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3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0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Articulate the value of global experiences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/>
              <a:t> Study Abroad Professionals: Administration, government, 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/>
              <a:t>Students: Potential employers, friends, family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3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7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Developing a </a:t>
            </a: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 that includes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Teacher Course Evaluation (TCE) for study abroad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Program evaluation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Student learning outcomes</a:t>
            </a:r>
          </a:p>
          <a:p>
            <a:pPr lvl="1" algn="l"/>
            <a:endParaRPr lang="en-US" sz="1800" b="0" i="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Assessing a course vs. assessing a program</a:t>
            </a:r>
          </a:p>
          <a:p>
            <a:pPr algn="l"/>
            <a:endParaRPr lang="en-US" sz="18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Building programs “correctly” from the ground up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Including assessment plan in all new programs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Collaborating with academic units and faculty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 proactive about course development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Building a network of faculty collaborators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In-house assessment and global competency expertise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Faculty collaboration on course design and assessment plan</a:t>
            </a:r>
            <a:endParaRPr lang="en-US" sz="1800" b="0" i="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 academic unit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Finding an academic home for the course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100% Engagement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for-credit vs. non-credit, incorporating reflection</a:t>
            </a:r>
            <a:endParaRPr lang="en-US" sz="18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Faculty buy-in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Study abroad initiative vs. faculty initiative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Retrofitting existing programs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7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3206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1336"/>
            <a:ext cx="6400800" cy="828662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8CD09-1EE7-8745-AB3C-21E7A359E5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title="The University of Arizona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3" y="4015014"/>
            <a:ext cx="2256972" cy="1128486"/>
          </a:xfrm>
          <a:prstGeom prst="rect">
            <a:avLst/>
          </a:prstGeom>
        </p:spPr>
      </p:pic>
      <p:pic>
        <p:nvPicPr>
          <p:cNvPr id="6" name="Picture 5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4" y="989547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361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D41B4-8A10-420E-A827-387F0A1F75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11" name="Picture 10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2390" y="896597"/>
            <a:ext cx="440054" cy="59706"/>
          </a:xfrm>
          <a:prstGeom prst="rect">
            <a:avLst/>
          </a:prstGeom>
        </p:spPr>
      </p:pic>
      <p:pic>
        <p:nvPicPr>
          <p:cNvPr id="12" name="Picture 11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90" y="196091"/>
            <a:ext cx="440054" cy="5970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682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2390" y="896597"/>
            <a:ext cx="440054" cy="59706"/>
          </a:xfrm>
          <a:prstGeom prst="rect">
            <a:avLst/>
          </a:prstGeom>
        </p:spPr>
      </p:pic>
      <p:pic>
        <p:nvPicPr>
          <p:cNvPr id="11" name="Picture 10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90" y="196091"/>
            <a:ext cx="440054" cy="5970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C8D9D8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3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10" name="Picture 9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2390" y="896597"/>
            <a:ext cx="440054" cy="59706"/>
          </a:xfrm>
          <a:prstGeom prst="rect">
            <a:avLst/>
          </a:prstGeom>
        </p:spPr>
      </p:pic>
      <p:pic>
        <p:nvPicPr>
          <p:cNvPr id="11" name="Picture 10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90" y="196091"/>
            <a:ext cx="440054" cy="59706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931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sz="3400" b="0" i="0" baseline="0">
                <a:latin typeface="Times New Roman"/>
              </a:defRPr>
            </a:lvl1pPr>
          </a:lstStyle>
          <a:p>
            <a:r>
              <a:rPr lang="en-US" dirty="0" smtClean="0"/>
              <a:t>STATEMENT PARAGRAPH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3672"/>
            <a:ext cx="6400800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C8D9D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800" b="1" dirty="0" smtClean="0">
                <a:solidFill>
                  <a:srgbClr val="C8D9D8"/>
                </a:solidFill>
              </a:rPr>
              <a:t>This is what the text would look</a:t>
            </a:r>
            <a:r>
              <a:rPr lang="en-US" sz="1800" b="1" baseline="0" dirty="0" smtClean="0">
                <a:solidFill>
                  <a:srgbClr val="C8D9D8"/>
                </a:solidFill>
              </a:rPr>
              <a:t> like in a paragraph. This is what the text would look like in a paragraph. This is what the text would look like.</a:t>
            </a:r>
            <a:endParaRPr lang="en-US" sz="1800" b="1" dirty="0">
              <a:solidFill>
                <a:srgbClr val="C8D9D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i="0" baseline="0">
                <a:solidFill>
                  <a:srgbClr val="C8D9D8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endParaRPr lang="en-US" dirty="0"/>
          </a:p>
        </p:txBody>
      </p:sp>
      <p:pic>
        <p:nvPicPr>
          <p:cNvPr id="9" name="Picture 8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2390" y="896597"/>
            <a:ext cx="440054" cy="59706"/>
          </a:xfrm>
          <a:prstGeom prst="rect">
            <a:avLst/>
          </a:prstGeom>
        </p:spPr>
      </p:pic>
      <p:pic>
        <p:nvPicPr>
          <p:cNvPr id="10" name="Picture 9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90" y="196091"/>
            <a:ext cx="440054" cy="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ct val="0"/>
              </a:spcAft>
              <a:buNone/>
              <a:defRPr sz="2000" baseline="0">
                <a:solidFill>
                  <a:srgbClr val="FFFFFF"/>
                </a:solidFill>
                <a:latin typeface="+mn-lt"/>
                <a:ea typeface="+mn-ea"/>
                <a:cs typeface="Times New Roman"/>
                <a:sym typeface="Calibri" charset="0"/>
              </a:defRPr>
            </a:lvl1pPr>
            <a:lvl2pPr marL="457200" indent="0" algn="ctr" rtl="0" eaLnBrk="0" fontAlgn="base" hangingPunct="0">
              <a:spcBef>
                <a:spcPts val="700"/>
              </a:spcBef>
              <a:spcAft>
                <a:spcPct val="0"/>
              </a:spcAft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3716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18288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2860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432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2004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576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endParaRPr lang="en-US" dirty="0"/>
          </a:p>
        </p:txBody>
      </p:sp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2390" y="896597"/>
            <a:ext cx="440054" cy="59706"/>
          </a:xfrm>
          <a:prstGeom prst="rect">
            <a:avLst/>
          </a:prstGeom>
        </p:spPr>
      </p:pic>
      <p:pic>
        <p:nvPicPr>
          <p:cNvPr id="11" name="Picture 10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90" y="196091"/>
            <a:ext cx="440054" cy="5970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1575377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44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9" name="Picture 8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2390" y="896597"/>
            <a:ext cx="440054" cy="59706"/>
          </a:xfrm>
          <a:prstGeom prst="rect">
            <a:avLst/>
          </a:prstGeom>
        </p:spPr>
      </p:pic>
      <p:pic>
        <p:nvPicPr>
          <p:cNvPr id="10" name="Picture 9" descr="triangles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90" y="196091"/>
            <a:ext cx="440054" cy="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712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 algn="l">
              <a:defRPr sz="2000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549862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80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alibri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alibri" charset="0"/>
              </a:rPr>
              <a:t>Click to edit Master text styles</a:t>
            </a:r>
          </a:p>
          <a:p>
            <a:pPr lvl="1"/>
            <a:r>
              <a:rPr lang="en-US" dirty="0">
                <a:sym typeface="Calibri" charset="0"/>
              </a:rPr>
              <a:t>Second level</a:t>
            </a:r>
          </a:p>
          <a:p>
            <a:pPr lvl="2"/>
            <a:r>
              <a:rPr lang="en-US" dirty="0">
                <a:sym typeface="Calibri" charset="0"/>
              </a:rPr>
              <a:t>Third level</a:t>
            </a:r>
          </a:p>
          <a:p>
            <a:pPr lvl="3"/>
            <a:r>
              <a:rPr lang="en-US" dirty="0">
                <a:sym typeface="Calibri" charset="0"/>
              </a:rPr>
              <a:t>Fourth level</a:t>
            </a:r>
          </a:p>
          <a:p>
            <a:pPr lvl="4"/>
            <a:r>
              <a:rPr lang="en-US" dirty="0">
                <a:sym typeface="Calibri" charset="0"/>
              </a:rPr>
              <a:t>Fifth level</a:t>
            </a:r>
          </a:p>
        </p:txBody>
      </p:sp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8" y="4825556"/>
            <a:ext cx="575518" cy="317944"/>
          </a:xfrm>
          <a:prstGeom prst="rect">
            <a:avLst/>
          </a:prstGeom>
        </p:spPr>
      </p:pic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77" r:id="rId3"/>
    <p:sldLayoutId id="2147483687" r:id="rId4"/>
    <p:sldLayoutId id="2147483708" r:id="rId5"/>
    <p:sldLayoutId id="2147483678" r:id="rId6"/>
    <p:sldLayoutId id="2147483692" r:id="rId7"/>
    <p:sldLayoutId id="2147483709" r:id="rId8"/>
    <p:sldLayoutId id="2147483710" r:id="rId9"/>
    <p:sldLayoutId id="2147483711" r:id="rId10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buFontTx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ctr" rtl="0" eaLnBrk="0" fontAlgn="base" hangingPunct="0">
        <a:spcBef>
          <a:spcPts val="700"/>
        </a:spcBef>
        <a:spcAft>
          <a:spcPct val="0"/>
        </a:spcAft>
        <a:buFontTx/>
        <a:buBlip>
          <a:blip r:embed="rId13"/>
        </a:buBlip>
        <a:defRPr sz="16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2pPr>
      <a:lvl3pPr marL="1047750" indent="-171450" algn="ctr" rtl="0" eaLnBrk="0" fontAlgn="base" hangingPunct="0">
        <a:spcBef>
          <a:spcPts val="600"/>
        </a:spcBef>
        <a:spcAft>
          <a:spcPct val="0"/>
        </a:spcAft>
        <a:buFontTx/>
        <a:buBlip>
          <a:blip r:embed="rId13"/>
        </a:buBlip>
        <a:defRPr sz="12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3pPr>
      <a:lvl4pPr marL="1504950" indent="-171450" algn="ctr" rtl="0" eaLnBrk="0" fontAlgn="base" hangingPunct="0">
        <a:spcBef>
          <a:spcPts val="500"/>
        </a:spcBef>
        <a:spcAft>
          <a:spcPct val="0"/>
        </a:spcAft>
        <a:buFontTx/>
        <a:buBlip>
          <a:blip r:embed="rId13"/>
        </a:buBlip>
        <a:defRPr sz="12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4pPr>
      <a:lvl5pPr marL="1962150" indent="-171450" algn="ctr" rtl="0" eaLnBrk="0" fontAlgn="base" hangingPunct="0">
        <a:spcBef>
          <a:spcPts val="500"/>
        </a:spcBef>
        <a:spcAft>
          <a:spcPct val="0"/>
        </a:spcAft>
        <a:buFontTx/>
        <a:buBlip>
          <a:blip r:embed="rId13"/>
        </a:buBlip>
        <a:defRPr sz="12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melodybuckner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jp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ashblack@email.arizona.edu" TargetMode="External"/><Relationship Id="rId4" Type="http://schemas.openxmlformats.org/officeDocument/2006/relationships/hyperlink" Target="mailto:TWilson@cals.arizona.edu" TargetMode="External"/><Relationship Id="rId5" Type="http://schemas.openxmlformats.org/officeDocument/2006/relationships/hyperlink" Target="mailto:mbuckner@email.arizona.edu" TargetMode="External"/><Relationship Id="rId6" Type="http://schemas.openxmlformats.org/officeDocument/2006/relationships/hyperlink" Target="mailto:defazioh@email.arizona.edu" TargetMode="External"/><Relationship Id="rId7" Type="http://schemas.openxmlformats.org/officeDocument/2006/relationships/hyperlink" Target="mailto:dlafleur@email.arizona.edu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6688"/>
            <a:ext cx="9144000" cy="1698216"/>
          </a:xfrm>
        </p:spPr>
        <p:txBody>
          <a:bodyPr/>
          <a:lstStyle/>
          <a:p>
            <a:r>
              <a:rPr lang="en-US" sz="3600" i="1" dirty="0"/>
              <a:t>Models in Mobility: Partnerships, Engagement, and Service Learning in the Pursuit of Intercultural Competency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39" y="303083"/>
            <a:ext cx="1973161" cy="39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46" y="118306"/>
            <a:ext cx="1181265" cy="7621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079"/>
            <a:ext cx="67056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0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701947"/>
            <a:ext cx="9206523" cy="1101725"/>
          </a:xfrm>
        </p:spPr>
        <p:txBody>
          <a:bodyPr/>
          <a:lstStyle/>
          <a:p>
            <a:r>
              <a:rPr lang="en-US" sz="3100" dirty="0" smtClean="0"/>
              <a:t>ASSESSMENT CHALLENGES IN STUDY ABROAD</a:t>
            </a:r>
            <a:endParaRPr lang="en-US" sz="31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Harmony DeFazio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Executive Director, Global Mobility Lab</a:t>
            </a: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accent5">
                    <a:lumMod val="90000"/>
                  </a:schemeClr>
                </a:solidFill>
              </a:rPr>
              <a:t>Director, Study </a:t>
            </a: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Abroad and Student </a:t>
            </a:r>
            <a:r>
              <a:rPr lang="en-US" dirty="0" smtClean="0">
                <a:solidFill>
                  <a:schemeClr val="accent5">
                    <a:lumMod val="90000"/>
                  </a:schemeClr>
                </a:solidFill>
              </a:rPr>
              <a:t>Exchange</a:t>
            </a: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accent5">
                    <a:lumMod val="90000"/>
                  </a:schemeClr>
                </a:solidFill>
              </a:rPr>
              <a:t>Office </a:t>
            </a: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of Global Initiatives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46217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70" y="4347998"/>
            <a:ext cx="1181265" cy="7621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0" y="308610"/>
            <a:ext cx="49149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001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UA Context: 100% Engagement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91" y="4381394"/>
            <a:ext cx="1181265" cy="762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1797" y="1160158"/>
            <a:ext cx="7120328" cy="312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100% Engagement initiative is a central part of the UA strategic plan</a:t>
            </a:r>
          </a:p>
          <a:p>
            <a:pPr algn="l"/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Students will have the opportunity to engage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in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integrating and applying their knowledge through real-world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experiential learning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Credit-bearing or non-credit experiences that help students develop professional and personal skills (appears on transcript)</a:t>
            </a:r>
          </a:p>
          <a:p>
            <a:pPr algn="l"/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Strong reflection component and focus on learning outcomes (apply, reflect, articulate)</a:t>
            </a:r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878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Emphasis </a:t>
            </a:r>
            <a:r>
              <a:rPr lang="en-US" dirty="0"/>
              <a:t>on Student </a:t>
            </a:r>
            <a:r>
              <a:rPr lang="en-US" dirty="0" smtClean="0"/>
              <a:t>Learning Outcomes in Study Abroad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5443" y="1459986"/>
            <a:ext cx="3847808" cy="297173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Move beyond the anecdotal “Study abroad changed my life!”</a:t>
            </a:r>
          </a:p>
          <a:p>
            <a:pPr marL="0" indent="0">
              <a:buNone/>
            </a:pP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Articulate the value of global experiences 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Align with 100</a:t>
            </a:r>
            <a:r>
              <a:rPr lang="en-US" sz="1800" dirty="0"/>
              <a:t>% </a:t>
            </a:r>
            <a:r>
              <a:rPr lang="en-US" sz="1800" dirty="0" smtClean="0"/>
              <a:t>Engagement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722813" y="1447683"/>
            <a:ext cx="3600450" cy="2489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91" y="4381394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6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 &amp; Student Exchange:  Where we are now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91" y="4381394"/>
            <a:ext cx="1181265" cy="762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1797" y="1021662"/>
            <a:ext cx="7120328" cy="34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Program evaluations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How did you like the program vs. what did you learn</a:t>
            </a:r>
          </a:p>
          <a:p>
            <a:pPr algn="l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ssessment of learning outcomes done by faculty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Mostly focused on course content </a:t>
            </a:r>
          </a:p>
          <a:p>
            <a:pPr lvl="1" algn="l"/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No assessment of learning outcomes on non-faculty-led programs</a:t>
            </a:r>
          </a:p>
          <a:p>
            <a:pPr algn="l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No centralized assessment of overarching learning outcomes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Program vs. course(s)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Study abroad as an engagement experience</a:t>
            </a:r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444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Abroad &amp; Student Exchange: Moving Forward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91" y="4381394"/>
            <a:ext cx="1181265" cy="762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1797" y="1160161"/>
            <a:ext cx="7120328" cy="312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Developing an assessment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plan that includes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Teacher Course Evaluation (TCE) for study abroad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Program evaluation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Overarching learning outcomes</a:t>
            </a:r>
          </a:p>
          <a:p>
            <a:pPr lvl="1" algn="l"/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Assessing a course vs. assessing a program</a:t>
            </a:r>
          </a:p>
          <a:p>
            <a:pPr algn="l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Collaborating with academic units and faculty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Building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programs “correctly” from the ground 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51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91" y="4381394"/>
            <a:ext cx="1181265" cy="762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071797" y="1021662"/>
            <a:ext cx="7120328" cy="34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In-house assessment and global competency expertise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Convincing the experts to play with us</a:t>
            </a:r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Not an academic unit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Finding a home for courses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100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% Engagement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for-credit vs. non-credit, incorporating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reflection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dirty="0" smtClean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Faculty buy-in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Study abroad initiative vs. faculty initiative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chemeClr val="bg1"/>
                </a:solidFill>
                <a:latin typeface="+mj-lt"/>
              </a:rPr>
              <a:t>Retrofitting existing programs</a:t>
            </a:r>
          </a:p>
        </p:txBody>
      </p:sp>
    </p:spTree>
    <p:extLst>
      <p:ext uri="{BB962C8B-B14F-4D97-AF65-F5344CB8AC3E}">
        <p14:creationId xmlns:p14="http://schemas.microsoft.com/office/powerpoint/2010/main" val="1666227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291" y="404446"/>
            <a:ext cx="7772400" cy="698867"/>
          </a:xfrm>
        </p:spPr>
        <p:txBody>
          <a:bodyPr/>
          <a:lstStyle/>
          <a:p>
            <a:r>
              <a:rPr lang="en-US" i="1" dirty="0" smtClean="0"/>
              <a:t>MODEL #1 </a:t>
            </a:r>
            <a:r>
              <a:rPr lang="en-US" dirty="0" smtClean="0"/>
              <a:t>The Global Context of Service Learning: Cocoa in Mexico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230" y="1664663"/>
            <a:ext cx="4289595" cy="241597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820905" y="1208789"/>
            <a:ext cx="4043396" cy="3129681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Summer service learning program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Communities throughout Tabasco, Mexico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Binational US and MX student teams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Community-identified projects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Multi-disciplinary (selected by communities)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Farm to table concept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27166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6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the Challenges:  Focus on collaboration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91" y="4381394"/>
            <a:ext cx="1181265" cy="7621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333486" y="1010160"/>
            <a:ext cx="8433995" cy="367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      Course concept developed by Study Abroad &amp; Student Exchange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Designed to be used across service learning programs</a:t>
            </a:r>
          </a:p>
          <a:p>
            <a:pPr lvl="1" algn="l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lvl="1"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Content developed in close consultation with faculty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Intercultural concepts woven throughout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Assessment by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faculty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participating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communities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Strong reflection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component</a:t>
            </a:r>
          </a:p>
          <a:p>
            <a:pPr lvl="1" algn="l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lvl="1" algn="l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Curriculum integration in collaboration with academic units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Work with departments across campus to host the course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G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et the course approved as general education requirement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For-credit 100% engagement experience </a:t>
            </a:r>
          </a:p>
          <a:p>
            <a:pPr lvl="1" algn="l"/>
            <a:endParaRPr lang="en-US" sz="18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9152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INSTRUCTIONAL DESIGN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Dr. Melody Buckner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Director of Digital Learning Initiatives and Online </a:t>
            </a:r>
            <a:r>
              <a:rPr lang="en-US" dirty="0" smtClean="0">
                <a:solidFill>
                  <a:schemeClr val="accent5">
                    <a:lumMod val="90000"/>
                  </a:schemeClr>
                </a:solidFill>
              </a:rPr>
              <a:t>Education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73" y="4517641"/>
            <a:ext cx="2029522" cy="403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0" y="308610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047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38057" y="1948830"/>
            <a:ext cx="3882848" cy="2244211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Learning Objectives/Outcomes</a:t>
            </a:r>
          </a:p>
          <a:p>
            <a:pPr lvl="0" algn="l">
              <a:defRPr/>
            </a:pPr>
            <a:r>
              <a:rPr lang="en-US" dirty="0" smtClean="0"/>
              <a:t>Activities to assist students in the learning</a:t>
            </a:r>
          </a:p>
          <a:p>
            <a:pPr lvl="0" algn="l">
              <a:defRPr/>
            </a:pPr>
            <a:r>
              <a:rPr lang="en-US" dirty="0" smtClean="0"/>
              <a:t>Assessment to know that learning has happened</a:t>
            </a:r>
          </a:p>
          <a:p>
            <a:pPr lvl="0" algn="l">
              <a:defRPr/>
            </a:pPr>
            <a:r>
              <a:rPr lang="en-US" dirty="0" smtClean="0"/>
              <a:t>Application into real life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53972" y="1166779"/>
            <a:ext cx="3966933" cy="636621"/>
          </a:xfrm>
        </p:spPr>
        <p:txBody>
          <a:bodyPr>
            <a:noAutofit/>
          </a:bodyPr>
          <a:lstStyle/>
          <a:p>
            <a:r>
              <a:rPr lang="en-US" dirty="0" smtClean="0"/>
              <a:t>How to apply instructional design in a study abroad setting?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41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05" y="1103313"/>
            <a:ext cx="3945713" cy="315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66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50094" y="1034258"/>
            <a:ext cx="7772400" cy="873124"/>
          </a:xfrm>
        </p:spPr>
        <p:txBody>
          <a:bodyPr/>
          <a:lstStyle/>
          <a:p>
            <a:r>
              <a:rPr lang="en-US" dirty="0" smtClean="0"/>
              <a:t>PANEL 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75372"/>
            <a:ext cx="2029522" cy="4037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4339105"/>
            <a:ext cx="11826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72895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582841" y="2667560"/>
            <a:ext cx="3007149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kern="0" dirty="0">
                <a:solidFill>
                  <a:srgbClr val="FFFFFF"/>
                </a:solidFill>
                <a:latin typeface="Calibri"/>
                <a:sym typeface="Calibri" charset="0"/>
              </a:rPr>
              <a:t>Harmony </a:t>
            </a:r>
            <a:r>
              <a:rPr lang="en-US" sz="1600" b="1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DeFazio </a:t>
            </a:r>
          </a:p>
          <a:p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Director 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of Study Abroad and Student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Exchange, 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Office of Global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Initiatives</a:t>
            </a:r>
          </a:p>
          <a:p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/>
            </a:r>
            <a:b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</a:br>
            <a:r>
              <a:rPr lang="en-US" sz="1600" b="1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Dr. Melody Buckner</a:t>
            </a:r>
          </a:p>
          <a:p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Director 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of Digital Learning Initiatives and Online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Education</a:t>
            </a:r>
            <a:endParaRPr lang="en-US" sz="1400" b="0" i="0" dirty="0" smtClean="0"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590094" y="2650148"/>
            <a:ext cx="3167408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kern="0" dirty="0">
                <a:solidFill>
                  <a:srgbClr val="FFFFFF"/>
                </a:solidFill>
                <a:latin typeface="Calibri"/>
                <a:sym typeface="Calibri" charset="0"/>
              </a:rPr>
              <a:t>Ash Scheder Black</a:t>
            </a:r>
            <a:r>
              <a:rPr lang="en-US" sz="1600" kern="0" dirty="0">
                <a:solidFill>
                  <a:srgbClr val="FFFFFF"/>
                </a:solidFill>
                <a:latin typeface="Calibri"/>
                <a:sym typeface="Calibri" charset="0"/>
              </a:rPr>
              <a:t> </a:t>
            </a:r>
            <a:endParaRPr lang="en-US" sz="1600" kern="0" dirty="0" smtClean="0">
              <a:solidFill>
                <a:srgbClr val="FFFFFF"/>
              </a:solidFill>
              <a:latin typeface="Calibri"/>
              <a:sym typeface="Calibri" charset="0"/>
            </a:endParaRPr>
          </a:p>
          <a:p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Director 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of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Technology</a:t>
            </a:r>
          </a:p>
          <a:p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Office 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of Global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Initiatives</a:t>
            </a:r>
          </a:p>
          <a:p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/>
            </a:r>
            <a:b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</a:br>
            <a:r>
              <a:rPr lang="en-US" sz="1600" b="1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Dr. Tom Wilson</a:t>
            </a:r>
            <a:endParaRPr lang="en-US" sz="1600" kern="0" dirty="0">
              <a:solidFill>
                <a:srgbClr val="FFFFFF"/>
              </a:solidFill>
              <a:latin typeface="Calibri"/>
              <a:sym typeface="Calibri" charset="0"/>
            </a:endParaRPr>
          </a:p>
          <a:p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Associate 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Professor of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Practice</a:t>
            </a:r>
          </a:p>
          <a:p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Soil</a:t>
            </a:r>
            <a:r>
              <a:rPr lang="en-US" sz="1400" kern="0" dirty="0">
                <a:solidFill>
                  <a:srgbClr val="FFFFFF"/>
                </a:solidFill>
                <a:latin typeface="Calibri"/>
                <a:sym typeface="Calibri" charset="0"/>
              </a:rPr>
              <a:t>, Water and Environmental </a:t>
            </a: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Science</a:t>
            </a:r>
            <a:endParaRPr lang="en-US" sz="1400" b="0" i="0" dirty="0" smtClean="0">
              <a:latin typeface="Times New Roman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110308" y="1934994"/>
            <a:ext cx="4854804" cy="975846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Panel Host and Moderator: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Dale LaFleur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Director </a:t>
            </a:r>
            <a:r>
              <a:rPr lang="en-US" sz="1400" dirty="0">
                <a:solidFill>
                  <a:schemeClr val="bg1"/>
                </a:solidFill>
              </a:rPr>
              <a:t>of Institutional </a:t>
            </a:r>
            <a:r>
              <a:rPr lang="en-US" sz="1400" dirty="0" smtClean="0">
                <a:solidFill>
                  <a:schemeClr val="bg1"/>
                </a:solidFill>
              </a:rPr>
              <a:t>Relations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Office </a:t>
            </a:r>
            <a:r>
              <a:rPr lang="en-US" sz="1400" dirty="0">
                <a:solidFill>
                  <a:schemeClr val="bg1"/>
                </a:solidFill>
              </a:rPr>
              <a:t>of Global </a:t>
            </a:r>
            <a:r>
              <a:rPr lang="en-US" sz="1400" dirty="0" smtClean="0">
                <a:solidFill>
                  <a:schemeClr val="bg1"/>
                </a:solidFill>
              </a:rPr>
              <a:t>Initiatives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49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#2: DIGITAL STORYTELLING AS AN ASSESSMENT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38355" y="1989454"/>
            <a:ext cx="3882848" cy="2528187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Engagement</a:t>
            </a:r>
          </a:p>
          <a:p>
            <a:pPr lvl="0" algn="l">
              <a:defRPr/>
            </a:pPr>
            <a:r>
              <a:rPr lang="en-US" dirty="0" smtClean="0"/>
              <a:t>Experiential</a:t>
            </a:r>
          </a:p>
          <a:p>
            <a:pPr lvl="0" algn="l">
              <a:defRPr/>
            </a:pPr>
            <a:r>
              <a:rPr lang="en-US" dirty="0" smtClean="0"/>
              <a:t>Reflection</a:t>
            </a:r>
          </a:p>
          <a:p>
            <a:pPr lvl="0" algn="l">
              <a:defRPr/>
            </a:pPr>
            <a:r>
              <a:rPr lang="en-US" dirty="0" smtClean="0"/>
              <a:t>Digital Literacy Skills</a:t>
            </a:r>
          </a:p>
          <a:p>
            <a:pPr lvl="0" algn="l">
              <a:defRPr/>
            </a:pPr>
            <a:r>
              <a:rPr lang="en-US" dirty="0" smtClean="0"/>
              <a:t>Project Based Assessment</a:t>
            </a:r>
          </a:p>
          <a:p>
            <a:pPr lvl="0" algn="l">
              <a:defRPr/>
            </a:pPr>
            <a:r>
              <a:rPr lang="en-US" dirty="0" smtClean="0">
                <a:hlinkClick r:id="rId2"/>
              </a:rPr>
              <a:t>www.melodybuckner.com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938355" y="1019198"/>
            <a:ext cx="3845859" cy="880455"/>
          </a:xfrm>
        </p:spPr>
        <p:txBody>
          <a:bodyPr>
            <a:noAutofit/>
          </a:bodyPr>
          <a:lstStyle/>
          <a:p>
            <a:r>
              <a:rPr lang="en-US" dirty="0" smtClean="0"/>
              <a:t>What are the benefits of using digital storytelling as an assessment tool in study abroad programs?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41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51" y="1459426"/>
            <a:ext cx="38290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93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Study Abroad. Make the World.</a:t>
            </a:r>
            <a:endParaRPr lang="en-US" sz="1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Ash Scheder Black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Director of Technology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Office of Global Initiatives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41"/>
            <a:ext cx="2029522" cy="403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60" y="339090"/>
            <a:ext cx="510540" cy="5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2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#3 </a:t>
            </a:r>
            <a:r>
              <a:rPr lang="en-US" dirty="0" err="1" smtClean="0"/>
              <a:t>Tech.Global</a:t>
            </a:r>
            <a:r>
              <a:rPr lang="en-US" dirty="0" smtClean="0"/>
              <a:t> : The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46412" y="2085890"/>
            <a:ext cx="4652020" cy="2244211"/>
          </a:xfrm>
        </p:spPr>
        <p:txBody>
          <a:bodyPr/>
          <a:lstStyle/>
          <a:p>
            <a:pPr lvl="0" algn="l">
              <a:defRPr/>
            </a:pPr>
            <a:r>
              <a:rPr lang="en-US" sz="1800" dirty="0" smtClean="0"/>
              <a:t>Entrepreneurship</a:t>
            </a:r>
          </a:p>
          <a:p>
            <a:pPr lvl="0" algn="l">
              <a:defRPr/>
            </a:pPr>
            <a:r>
              <a:rPr lang="en-US" sz="1800" dirty="0" smtClean="0"/>
              <a:t>Alignment with Industry</a:t>
            </a:r>
          </a:p>
          <a:p>
            <a:pPr lvl="0" algn="l">
              <a:defRPr/>
            </a:pPr>
            <a:r>
              <a:rPr lang="en-US" sz="1800" dirty="0" smtClean="0"/>
              <a:t>Internationalization</a:t>
            </a:r>
          </a:p>
          <a:p>
            <a:pPr lvl="0" algn="l">
              <a:defRPr/>
            </a:pPr>
            <a:r>
              <a:rPr lang="en-US" sz="1800" dirty="0" smtClean="0"/>
              <a:t>Accountability &amp; Assessment</a:t>
            </a:r>
          </a:p>
          <a:p>
            <a:pPr lvl="0" algn="l">
              <a:defRPr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950386" y="1176270"/>
            <a:ext cx="7447463" cy="855878"/>
          </a:xfrm>
        </p:spPr>
        <p:txBody>
          <a:bodyPr>
            <a:noAutofit/>
          </a:bodyPr>
          <a:lstStyle/>
          <a:p>
            <a:r>
              <a:rPr lang="en-US" dirty="0" smtClean="0"/>
              <a:t>A new UA study abroad/work opportunity in response to multiple trends impacting Higher Education</a:t>
            </a:r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idx="11"/>
          </p:nvPr>
        </p:nvSpPr>
        <p:spPr>
          <a:xfrm>
            <a:off x="4756245" y="1781630"/>
            <a:ext cx="3571792" cy="2950073"/>
          </a:xfrm>
        </p:spPr>
        <p:txBody>
          <a:bodyPr>
            <a:noAutofit/>
          </a:bodyPr>
          <a:lstStyle/>
          <a:p>
            <a:r>
              <a:rPr lang="en-US" sz="1400" dirty="0"/>
              <a:t>“Employers of all kinds - business, government, and not-for-profit - are on the lookout for technically trained personnel who have honed their transnational interpersonal-interaction skills. </a:t>
            </a:r>
            <a:endParaRPr lang="en-US" sz="1400" dirty="0" smtClean="0"/>
          </a:p>
          <a:p>
            <a:r>
              <a:rPr lang="en-US" sz="1400" dirty="0" smtClean="0"/>
              <a:t>Nevertheless</a:t>
            </a:r>
            <a:r>
              <a:rPr lang="en-US" sz="1400" dirty="0"/>
              <a:t>, most professional-education programs remain deficient in preparing graduates with the skills needed to work in teams of specialists from many countries and </a:t>
            </a:r>
            <a:r>
              <a:rPr lang="en-US" sz="1400" dirty="0" smtClean="0"/>
              <a:t>fields” </a:t>
            </a:r>
            <a:r>
              <a:rPr lang="en-US" sz="1400" dirty="0"/>
              <a:t>(Shaw and Kim </a:t>
            </a:r>
            <a:r>
              <a:rPr lang="en-US" sz="1400" dirty="0" smtClean="0"/>
              <a:t>2008).</a:t>
            </a:r>
            <a:endParaRPr lang="en-US" sz="1400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36888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39097" y="2026693"/>
            <a:ext cx="6905210" cy="2244211"/>
          </a:xfrm>
        </p:spPr>
        <p:txBody>
          <a:bodyPr/>
          <a:lstStyle/>
          <a:p>
            <a:pPr lvl="0" algn="l">
              <a:defRPr/>
            </a:pPr>
            <a:r>
              <a:rPr lang="en-US" sz="1800" dirty="0" smtClean="0"/>
              <a:t>A job</a:t>
            </a:r>
          </a:p>
          <a:p>
            <a:pPr lvl="0" algn="l">
              <a:defRPr/>
            </a:pPr>
            <a:r>
              <a:rPr lang="en-US" sz="1800" dirty="0" smtClean="0"/>
              <a:t>A for-credit Intercultural Competency course</a:t>
            </a:r>
          </a:p>
          <a:p>
            <a:pPr lvl="0" algn="l">
              <a:defRPr/>
            </a:pPr>
            <a:r>
              <a:rPr lang="en-US" sz="1800" dirty="0" smtClean="0"/>
              <a:t>A Study Abroad program</a:t>
            </a:r>
          </a:p>
          <a:p>
            <a:pPr lvl="0" algn="l">
              <a:defRPr/>
            </a:pPr>
            <a:r>
              <a:rPr lang="en-US" sz="1800" dirty="0" smtClean="0"/>
              <a:t>A student reflection/portfolio integrating all three components</a:t>
            </a:r>
          </a:p>
          <a:p>
            <a:pPr marL="0" lvl="0" indent="0" algn="l">
              <a:buNone/>
              <a:defRPr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039097" y="1200139"/>
            <a:ext cx="7299685" cy="662780"/>
          </a:xfrm>
        </p:spPr>
        <p:txBody>
          <a:bodyPr>
            <a:noAutofit/>
          </a:bodyPr>
          <a:lstStyle/>
          <a:p>
            <a:r>
              <a:rPr lang="en-US" dirty="0" smtClean="0"/>
              <a:t>A 100% Engagement Opportunity where Professional Development meets Intercultural Competency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76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39097" y="1858448"/>
            <a:ext cx="6905210" cy="2244211"/>
          </a:xfrm>
        </p:spPr>
        <p:txBody>
          <a:bodyPr/>
          <a:lstStyle/>
          <a:p>
            <a:pPr lvl="0" algn="l">
              <a:defRPr/>
            </a:pPr>
            <a:r>
              <a:rPr lang="en-US" sz="1800" dirty="0" smtClean="0"/>
              <a:t>An International Office with an ambitious technology agenda</a:t>
            </a:r>
          </a:p>
          <a:p>
            <a:pPr lvl="0" algn="l">
              <a:defRPr/>
            </a:pPr>
            <a:r>
              <a:rPr lang="en-US" sz="1800" dirty="0" smtClean="0"/>
              <a:t>A need for programmers and UI specialists</a:t>
            </a:r>
          </a:p>
          <a:p>
            <a:pPr algn="l">
              <a:defRPr/>
            </a:pPr>
            <a:r>
              <a:rPr lang="en-US" sz="1800" dirty="0"/>
              <a:t>Prior technology mentoring experience in an international environment</a:t>
            </a:r>
          </a:p>
          <a:p>
            <a:pPr lvl="0" algn="l">
              <a:defRPr/>
            </a:pPr>
            <a:r>
              <a:rPr lang="en-US" sz="1800" dirty="0" smtClean="0"/>
              <a:t>Access to a population of eager, smart and internationally focused student workers</a:t>
            </a:r>
          </a:p>
          <a:p>
            <a:pPr lvl="0" algn="l">
              <a:defRPr/>
            </a:pPr>
            <a:endParaRPr lang="en-US" sz="1800" dirty="0" smtClean="0"/>
          </a:p>
          <a:p>
            <a:pPr marL="0" lvl="0" indent="0" algn="l">
              <a:buNone/>
              <a:defRPr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039097" y="1200139"/>
            <a:ext cx="7299685" cy="662780"/>
          </a:xfrm>
        </p:spPr>
        <p:txBody>
          <a:bodyPr>
            <a:noAutofit/>
          </a:bodyPr>
          <a:lstStyle/>
          <a:p>
            <a:r>
              <a:rPr lang="en-US" dirty="0" smtClean="0"/>
              <a:t>A highly successful proof-of-concept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3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39097" y="1858448"/>
            <a:ext cx="6905210" cy="2244211"/>
          </a:xfrm>
        </p:spPr>
        <p:txBody>
          <a:bodyPr/>
          <a:lstStyle/>
          <a:p>
            <a:pPr lvl="0" algn="l">
              <a:defRPr/>
            </a:pPr>
            <a:r>
              <a:rPr lang="en-US" sz="1800" dirty="0" smtClean="0"/>
              <a:t>An International Office with an ambitious technology agenda</a:t>
            </a:r>
          </a:p>
          <a:p>
            <a:pPr lvl="0" algn="l">
              <a:defRPr/>
            </a:pPr>
            <a:r>
              <a:rPr lang="en-US" sz="1800" dirty="0" smtClean="0"/>
              <a:t>Ability to recruit internationally focused student workers</a:t>
            </a:r>
          </a:p>
          <a:p>
            <a:pPr lvl="0" algn="l">
              <a:defRPr/>
            </a:pPr>
            <a:r>
              <a:rPr lang="en-US" sz="1800" dirty="0" smtClean="0"/>
              <a:t>Prior technology mentoring experience in an international environment</a:t>
            </a:r>
          </a:p>
          <a:p>
            <a:pPr lvl="0" algn="l">
              <a:defRPr/>
            </a:pPr>
            <a:endParaRPr lang="en-US" sz="1800" dirty="0" smtClean="0"/>
          </a:p>
          <a:p>
            <a:pPr marL="0" lvl="0" indent="0" algn="l">
              <a:buNone/>
              <a:defRPr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039097" y="1200139"/>
            <a:ext cx="7299685" cy="662780"/>
          </a:xfrm>
        </p:spPr>
        <p:txBody>
          <a:bodyPr>
            <a:noAutofit/>
          </a:bodyPr>
          <a:lstStyle/>
          <a:p>
            <a:r>
              <a:rPr lang="en-US" dirty="0" smtClean="0"/>
              <a:t>A highly successful proof-of-concept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85" y="451764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0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39097" y="1858448"/>
            <a:ext cx="6905210" cy="2244211"/>
          </a:xfrm>
        </p:spPr>
        <p:txBody>
          <a:bodyPr/>
          <a:lstStyle/>
          <a:p>
            <a:pPr lvl="0" algn="l">
              <a:defRPr/>
            </a:pPr>
            <a:r>
              <a:rPr lang="en-US" sz="1800" dirty="0" smtClean="0"/>
              <a:t>An International Office with an ambitious technology agenda</a:t>
            </a:r>
          </a:p>
          <a:p>
            <a:pPr lvl="0" algn="l">
              <a:defRPr/>
            </a:pPr>
            <a:r>
              <a:rPr lang="en-US" sz="1800" dirty="0" smtClean="0"/>
              <a:t>Ability to recruit internationally focused student workers</a:t>
            </a:r>
          </a:p>
          <a:p>
            <a:pPr lvl="0" algn="l">
              <a:defRPr/>
            </a:pPr>
            <a:r>
              <a:rPr lang="en-US" sz="1800" dirty="0" smtClean="0"/>
              <a:t>Prior technology mentoring experience in an international environment</a:t>
            </a:r>
          </a:p>
          <a:p>
            <a:pPr lvl="0" algn="l">
              <a:defRPr/>
            </a:pPr>
            <a:endParaRPr lang="en-US" sz="1800" dirty="0" smtClean="0"/>
          </a:p>
          <a:p>
            <a:pPr marL="0" lvl="0" indent="0" algn="l">
              <a:buNone/>
              <a:defRPr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039097" y="1200139"/>
            <a:ext cx="7299685" cy="662780"/>
          </a:xfrm>
        </p:spPr>
        <p:txBody>
          <a:bodyPr>
            <a:noAutofit/>
          </a:bodyPr>
          <a:lstStyle/>
          <a:p>
            <a:r>
              <a:rPr lang="en-US" dirty="0" smtClean="0"/>
              <a:t>A highly successful proof-of-concept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85" y="451764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23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984627" y="1290261"/>
            <a:ext cx="7299685" cy="3414328"/>
          </a:xfrm>
        </p:spPr>
        <p:txBody>
          <a:bodyPr>
            <a:noAutofit/>
          </a:bodyPr>
          <a:lstStyle/>
          <a:p>
            <a:r>
              <a:rPr lang="en-US" sz="1600" dirty="0" smtClean="0"/>
              <a:t>“One </a:t>
            </a:r>
            <a:r>
              <a:rPr lang="en-US" sz="1600" dirty="0"/>
              <a:t>of the key challenges/rewards of this position was working on some large full-scale .NET applications. Initially it was quite challenging for me to grasp some of the new complexities and </a:t>
            </a:r>
            <a:r>
              <a:rPr lang="en-US" sz="1600" dirty="0" smtClean="0"/>
              <a:t>languages (</a:t>
            </a:r>
            <a:r>
              <a:rPr lang="en-US" sz="1600" dirty="0"/>
              <a:t>C#, SQL, and JQuery) that I was getting exposed to. </a:t>
            </a:r>
            <a:r>
              <a:rPr lang="en-US" sz="1600" dirty="0" smtClean="0"/>
              <a:t>Despite </a:t>
            </a:r>
            <a:r>
              <a:rPr lang="en-US" sz="1600" dirty="0"/>
              <a:t>that, I found myself getting more and more fascinated by programming, and so during the coming months I kept teaching myself the new tricks and concepts while also seeking guidance from my manager. </a:t>
            </a:r>
            <a:endParaRPr lang="en-US" sz="1600" dirty="0" smtClean="0"/>
          </a:p>
          <a:p>
            <a:r>
              <a:rPr lang="en-US" sz="1600" dirty="0" smtClean="0"/>
              <a:t>Since </a:t>
            </a:r>
            <a:r>
              <a:rPr lang="en-US" sz="1600" dirty="0"/>
              <a:t>then I have learned that it doesn't matter what language or tools you are using; programming is just a realization of the thought process of the programmer. </a:t>
            </a:r>
            <a:r>
              <a:rPr lang="en-US" sz="1600" dirty="0" smtClean="0"/>
              <a:t> From </a:t>
            </a:r>
            <a:r>
              <a:rPr lang="en-US" sz="1600" dirty="0"/>
              <a:t>my point of view it doesn't matter what you know, what matters more is how you think, and that's the part that fascinates me the most</a:t>
            </a:r>
            <a:r>
              <a:rPr lang="en-US" sz="1600" dirty="0" smtClean="0"/>
              <a:t>.” </a:t>
            </a:r>
          </a:p>
          <a:p>
            <a:r>
              <a:rPr lang="en-US" sz="1600" dirty="0" smtClean="0"/>
              <a:t>– Imtiaz Sayed, Web &amp; Data Applications Developer, </a:t>
            </a:r>
            <a:r>
              <a:rPr lang="en-US" sz="1600" dirty="0" err="1" smtClean="0"/>
              <a:t>Tech.Global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0240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75581" y="1273433"/>
            <a:ext cx="7217541" cy="353163"/>
          </a:xfrm>
        </p:spPr>
        <p:txBody>
          <a:bodyPr>
            <a:noAutofit/>
          </a:bodyPr>
          <a:lstStyle/>
          <a:p>
            <a:r>
              <a:rPr lang="en-US" dirty="0" smtClean="0"/>
              <a:t>Study Abroad. Make the World.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409012" y="1994430"/>
            <a:ext cx="5996067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Content Placeholder 7"/>
          <p:cNvSpPr>
            <a:spLocks noGrp="1"/>
          </p:cNvSpPr>
          <p:nvPr>
            <p:ph idx="11"/>
          </p:nvPr>
        </p:nvSpPr>
        <p:spPr>
          <a:xfrm>
            <a:off x="1409012" y="2139633"/>
            <a:ext cx="686544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Positivist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idx="11"/>
          </p:nvPr>
        </p:nvSpPr>
        <p:spPr>
          <a:xfrm>
            <a:off x="3879080" y="2139633"/>
            <a:ext cx="872618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Relativist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Content Placeholder 7"/>
          <p:cNvSpPr>
            <a:spLocks noGrp="1"/>
          </p:cNvSpPr>
          <p:nvPr>
            <p:ph idx="11"/>
          </p:nvPr>
        </p:nvSpPr>
        <p:spPr>
          <a:xfrm>
            <a:off x="6042824" y="2134201"/>
            <a:ext cx="984795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Constructivist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Content Placeholder 7"/>
          <p:cNvSpPr>
            <a:spLocks noGrp="1"/>
          </p:cNvSpPr>
          <p:nvPr>
            <p:ph idx="11"/>
          </p:nvPr>
        </p:nvSpPr>
        <p:spPr>
          <a:xfrm>
            <a:off x="875580" y="2948762"/>
            <a:ext cx="7217541" cy="353163"/>
          </a:xfrm>
        </p:spPr>
        <p:txBody>
          <a:bodyPr>
            <a:noAutofit/>
          </a:bodyPr>
          <a:lstStyle/>
          <a:p>
            <a:r>
              <a:rPr lang="en-US" sz="1400" dirty="0" smtClean="0"/>
              <a:t>“The most general practical goal of intercultural learning is to overcome ethnocentrism and to enable successful communication in a multicultural environment.  </a:t>
            </a:r>
          </a:p>
          <a:p>
            <a:r>
              <a:rPr lang="en-US" sz="1400" dirty="0" smtClean="0"/>
              <a:t>The constructivist paradigm allows us to see that ethnocentrism is simply the inability to experience reality differently than we were originally taught” (</a:t>
            </a:r>
            <a:r>
              <a:rPr lang="en-US" sz="1400" dirty="0" err="1" smtClean="0"/>
              <a:t>Vande</a:t>
            </a:r>
            <a:r>
              <a:rPr lang="en-US" sz="1400" dirty="0" smtClean="0"/>
              <a:t> Berg, Paige, Lou, 2012).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 bwMode="auto">
          <a:xfrm>
            <a:off x="5347411" y="1619281"/>
            <a:ext cx="695413" cy="670377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51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75581" y="1266118"/>
            <a:ext cx="7217541" cy="353163"/>
          </a:xfrm>
        </p:spPr>
        <p:txBody>
          <a:bodyPr>
            <a:noAutofit/>
          </a:bodyPr>
          <a:lstStyle/>
          <a:p>
            <a:r>
              <a:rPr lang="en-US" dirty="0" smtClean="0"/>
              <a:t>Dimensions of Intercultural Learning?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537726" y="2967721"/>
            <a:ext cx="6068357" cy="215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537726" y="2309963"/>
            <a:ext cx="5996067" cy="131551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1570113" y="2360035"/>
            <a:ext cx="5996067" cy="126394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Content Placeholder 7"/>
          <p:cNvSpPr>
            <a:spLocks noGrp="1"/>
          </p:cNvSpPr>
          <p:nvPr>
            <p:ph idx="11"/>
          </p:nvPr>
        </p:nvSpPr>
        <p:spPr>
          <a:xfrm>
            <a:off x="811279" y="2149836"/>
            <a:ext cx="686544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Industry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Content Placeholder 7"/>
          <p:cNvSpPr>
            <a:spLocks noGrp="1"/>
          </p:cNvSpPr>
          <p:nvPr>
            <p:ph idx="11"/>
          </p:nvPr>
        </p:nvSpPr>
        <p:spPr>
          <a:xfrm>
            <a:off x="987121" y="2824423"/>
            <a:ext cx="912808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Geek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3" name="Content Placeholder 7"/>
          <p:cNvSpPr>
            <a:spLocks noGrp="1"/>
          </p:cNvSpPr>
          <p:nvPr>
            <p:ph idx="11"/>
          </p:nvPr>
        </p:nvSpPr>
        <p:spPr>
          <a:xfrm>
            <a:off x="512064" y="3481448"/>
            <a:ext cx="985759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Home Culture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Content Placeholder 7"/>
          <p:cNvSpPr>
            <a:spLocks noGrp="1"/>
          </p:cNvSpPr>
          <p:nvPr>
            <p:ph idx="11"/>
          </p:nvPr>
        </p:nvSpPr>
        <p:spPr>
          <a:xfrm>
            <a:off x="7692768" y="2177599"/>
            <a:ext cx="1085472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Host Culture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Content Placeholder 7"/>
          <p:cNvSpPr>
            <a:spLocks noGrp="1"/>
          </p:cNvSpPr>
          <p:nvPr>
            <p:ph idx="11"/>
          </p:nvPr>
        </p:nvSpPr>
        <p:spPr>
          <a:xfrm>
            <a:off x="7831757" y="2886024"/>
            <a:ext cx="946483" cy="364872"/>
          </a:xfrm>
        </p:spPr>
        <p:txBody>
          <a:bodyPr>
            <a:no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Normie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6" name="Content Placeholder 7"/>
          <p:cNvSpPr>
            <a:spLocks noGrp="1"/>
          </p:cNvSpPr>
          <p:nvPr>
            <p:ph idx="11"/>
          </p:nvPr>
        </p:nvSpPr>
        <p:spPr>
          <a:xfrm>
            <a:off x="7749850" y="3469984"/>
            <a:ext cx="772358" cy="364872"/>
          </a:xfrm>
        </p:spPr>
        <p:txBody>
          <a:bodyPr>
            <a:no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Academia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Donut 37"/>
          <p:cNvSpPr/>
          <p:nvPr/>
        </p:nvSpPr>
        <p:spPr bwMode="auto">
          <a:xfrm>
            <a:off x="3867433" y="2276343"/>
            <a:ext cx="1470355" cy="1428104"/>
          </a:xfrm>
          <a:prstGeom prst="donu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033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THE AUDIENCE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50386" y="1807369"/>
            <a:ext cx="7114907" cy="1900237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What are your existing challenges related to assessing intercultural competency development?</a:t>
            </a:r>
          </a:p>
          <a:p>
            <a:pPr lvl="0" algn="l">
              <a:defRPr/>
            </a:pPr>
            <a:r>
              <a:rPr lang="en-US" dirty="0" smtClean="0"/>
              <a:t>What are you doing already to address these challenges?</a:t>
            </a:r>
          </a:p>
          <a:p>
            <a:pPr lvl="0" algn="l">
              <a:defRPr/>
            </a:pPr>
            <a:r>
              <a:rPr lang="en-US" dirty="0" smtClean="0"/>
              <a:t>What outcomes would you like at the end of this session? 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6" y="4340909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25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39097" y="1858448"/>
            <a:ext cx="6905210" cy="2244211"/>
          </a:xfrm>
        </p:spPr>
        <p:txBody>
          <a:bodyPr/>
          <a:lstStyle/>
          <a:p>
            <a:pPr lvl="0" algn="l">
              <a:defRPr/>
            </a:pPr>
            <a:r>
              <a:rPr lang="en-US" sz="1800" dirty="0" smtClean="0"/>
              <a:t>An uncontested driver and enabler of internationalization</a:t>
            </a:r>
          </a:p>
          <a:p>
            <a:pPr lvl="0" algn="l">
              <a:defRPr/>
            </a:pPr>
            <a:r>
              <a:rPr lang="en-US" sz="1800" dirty="0" smtClean="0"/>
              <a:t>Can unite learners by passion</a:t>
            </a:r>
          </a:p>
          <a:p>
            <a:pPr lvl="0" algn="l">
              <a:defRPr/>
            </a:pPr>
            <a:r>
              <a:rPr lang="en-US" sz="1800" dirty="0" smtClean="0"/>
              <a:t>New “language learning” like Python vs JavaScript emphasizes common language of mathematics, logic, and </a:t>
            </a:r>
            <a:r>
              <a:rPr lang="en-US" sz="1800" i="1" dirty="0" err="1" smtClean="0"/>
              <a:t>whoah</a:t>
            </a:r>
            <a:r>
              <a:rPr lang="en-US" sz="1800" dirty="0" smtClean="0"/>
              <a:t>.</a:t>
            </a:r>
          </a:p>
          <a:p>
            <a:pPr lvl="0" algn="l">
              <a:defRPr/>
            </a:pPr>
            <a:r>
              <a:rPr lang="en-US" sz="1800" dirty="0" smtClean="0"/>
              <a:t>Arguably a unique sub-culture with its own idioms, norms, and means of distributing itself (viral propagation, memes) – the App- or Device-centric world-view.</a:t>
            </a:r>
          </a:p>
          <a:p>
            <a:pPr marL="0" lvl="0" indent="0" algn="l">
              <a:buNone/>
              <a:defRPr/>
            </a:pPr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039097" y="1200139"/>
            <a:ext cx="7299685" cy="662780"/>
          </a:xfrm>
        </p:spPr>
        <p:txBody>
          <a:bodyPr>
            <a:noAutofit/>
          </a:bodyPr>
          <a:lstStyle/>
          <a:p>
            <a:r>
              <a:rPr lang="en-US" dirty="0" smtClean="0"/>
              <a:t>Is “technology” itself a “culture”, and if so, can that be leveraged to facilitate </a:t>
            </a:r>
            <a:r>
              <a:rPr lang="en-US" b="1" dirty="0" smtClean="0">
                <a:solidFill>
                  <a:schemeClr val="bg1"/>
                </a:solidFill>
              </a:rPr>
              <a:t>multi-dimensional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intercultural learning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3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1002182" y="995263"/>
            <a:ext cx="1053390" cy="1089965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147294" y="1025595"/>
            <a:ext cx="1031444" cy="1089965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Content Placeholder 7"/>
          <p:cNvSpPr>
            <a:spLocks noGrp="1"/>
          </p:cNvSpPr>
          <p:nvPr>
            <p:ph idx="11"/>
          </p:nvPr>
        </p:nvSpPr>
        <p:spPr>
          <a:xfrm>
            <a:off x="820622" y="1372441"/>
            <a:ext cx="1375257" cy="364872"/>
          </a:xfrm>
        </p:spPr>
        <p:txBody>
          <a:bodyPr>
            <a:no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UA Study Abroad Students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Content Placeholder 7"/>
          <p:cNvSpPr>
            <a:spLocks noGrp="1"/>
          </p:cNvSpPr>
          <p:nvPr>
            <p:ph idx="11"/>
          </p:nvPr>
        </p:nvSpPr>
        <p:spPr>
          <a:xfrm>
            <a:off x="6975387" y="1388141"/>
            <a:ext cx="1375257" cy="364872"/>
          </a:xfrm>
        </p:spPr>
        <p:txBody>
          <a:bodyPr>
            <a:no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UA International Students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921618" y="995264"/>
            <a:ext cx="3064216" cy="1120296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ontent Placeholder 7"/>
          <p:cNvSpPr>
            <a:spLocks noGrp="1"/>
          </p:cNvSpPr>
          <p:nvPr>
            <p:ph idx="11"/>
          </p:nvPr>
        </p:nvSpPr>
        <p:spPr>
          <a:xfrm>
            <a:off x="3184551" y="1192378"/>
            <a:ext cx="2663951" cy="900220"/>
          </a:xfrm>
        </p:spPr>
        <p:txBody>
          <a:bodyPr>
            <a:noAutofit/>
          </a:bodyPr>
          <a:lstStyle/>
          <a:p>
            <a:pPr algn="ctr"/>
            <a:r>
              <a:rPr lang="en-US" sz="1100" dirty="0" err="1" smtClean="0">
                <a:solidFill>
                  <a:schemeClr val="tx1"/>
                </a:solidFill>
              </a:rPr>
              <a:t>Tech.Global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Agile Software Development Team</a:t>
            </a:r>
          </a:p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One Year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5" idx="6"/>
            <a:endCxn id="16" idx="2"/>
          </p:cNvCxnSpPr>
          <p:nvPr/>
        </p:nvCxnSpPr>
        <p:spPr bwMode="auto">
          <a:xfrm>
            <a:off x="2055572" y="1540246"/>
            <a:ext cx="866046" cy="151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endCxn id="16" idx="6"/>
          </p:cNvCxnSpPr>
          <p:nvPr/>
        </p:nvCxnSpPr>
        <p:spPr bwMode="auto">
          <a:xfrm flipH="1">
            <a:off x="5985834" y="1540246"/>
            <a:ext cx="1156654" cy="151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Content Placeholder 6"/>
          <p:cNvSpPr>
            <a:spLocks noGrp="1"/>
          </p:cNvSpPr>
          <p:nvPr>
            <p:ph idx="4294967295"/>
          </p:nvPr>
        </p:nvSpPr>
        <p:spPr>
          <a:xfrm>
            <a:off x="620913" y="2580307"/>
            <a:ext cx="2474636" cy="1882988"/>
          </a:xfrm>
        </p:spPr>
        <p:txBody>
          <a:bodyPr/>
          <a:lstStyle/>
          <a:p>
            <a:pPr lvl="0" algn="l">
              <a:defRPr/>
            </a:pPr>
            <a:r>
              <a:rPr lang="en-US" sz="1200" dirty="0" smtClean="0"/>
              <a:t>HTML5, JavaScript, CSS</a:t>
            </a:r>
          </a:p>
          <a:p>
            <a:pPr lvl="0" algn="l">
              <a:defRPr/>
            </a:pPr>
            <a:r>
              <a:rPr lang="en-US" sz="1200" dirty="0" smtClean="0"/>
              <a:t>C#, OOP</a:t>
            </a:r>
          </a:p>
          <a:p>
            <a:pPr lvl="0" algn="l">
              <a:defRPr/>
            </a:pPr>
            <a:r>
              <a:rPr lang="en-US" sz="1200" dirty="0" smtClean="0"/>
              <a:t>SQL + Visualization</a:t>
            </a:r>
          </a:p>
          <a:p>
            <a:pPr lvl="0" algn="l">
              <a:defRPr/>
            </a:pPr>
            <a:r>
              <a:rPr lang="en-US" sz="1200" dirty="0" smtClean="0"/>
              <a:t>UI/UX</a:t>
            </a:r>
          </a:p>
          <a:p>
            <a:pPr lvl="0" algn="l">
              <a:defRPr/>
            </a:pPr>
            <a:r>
              <a:rPr lang="en-US" sz="1200" dirty="0" smtClean="0"/>
              <a:t>Unity, VR</a:t>
            </a:r>
          </a:p>
          <a:p>
            <a:pPr lvl="0" algn="l">
              <a:defRPr/>
            </a:pPr>
            <a:r>
              <a:rPr lang="en-US" sz="1200" dirty="0" smtClean="0"/>
              <a:t>PHP, </a:t>
            </a:r>
            <a:r>
              <a:rPr lang="en-US" sz="1200" dirty="0" err="1" smtClean="0"/>
              <a:t>BootStrap</a:t>
            </a:r>
            <a:r>
              <a:rPr lang="en-US" sz="1200" dirty="0" smtClean="0"/>
              <a:t>, etc…</a:t>
            </a:r>
          </a:p>
          <a:p>
            <a:pPr lvl="0" algn="l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idx="4294967295"/>
          </p:nvPr>
        </p:nvSpPr>
        <p:spPr>
          <a:xfrm>
            <a:off x="6397483" y="2580307"/>
            <a:ext cx="2474636" cy="1882988"/>
          </a:xfrm>
        </p:spPr>
        <p:txBody>
          <a:bodyPr/>
          <a:lstStyle/>
          <a:p>
            <a:pPr lvl="0" algn="l">
              <a:defRPr/>
            </a:pPr>
            <a:r>
              <a:rPr lang="en-US" sz="1200" dirty="0" smtClean="0"/>
              <a:t>Agile development methodology</a:t>
            </a:r>
          </a:p>
          <a:p>
            <a:pPr lvl="0" algn="l">
              <a:defRPr/>
            </a:pPr>
            <a:r>
              <a:rPr lang="en-US" sz="1200" dirty="0" smtClean="0"/>
              <a:t>Collaboration skills</a:t>
            </a:r>
          </a:p>
          <a:p>
            <a:pPr lvl="0" algn="l">
              <a:defRPr/>
            </a:pPr>
            <a:r>
              <a:rPr lang="en-US" sz="1200" dirty="0" smtClean="0"/>
              <a:t>Effective Googling</a:t>
            </a:r>
          </a:p>
          <a:p>
            <a:pPr lvl="0" algn="l">
              <a:defRPr/>
            </a:pPr>
            <a:r>
              <a:rPr lang="en-US" sz="1200" dirty="0" smtClean="0"/>
              <a:t>Web and SM publishing skills</a:t>
            </a:r>
          </a:p>
          <a:p>
            <a:pPr lvl="0" algn="l">
              <a:defRPr/>
            </a:pPr>
            <a:r>
              <a:rPr lang="en-US" sz="1200" dirty="0" smtClean="0"/>
              <a:t>Professional portfolio</a:t>
            </a:r>
          </a:p>
          <a:p>
            <a:pPr lvl="0" algn="l">
              <a:defRPr/>
            </a:pPr>
            <a:r>
              <a:rPr lang="en-US" sz="1200" dirty="0" smtClean="0"/>
              <a:t>Applications Development</a:t>
            </a:r>
          </a:p>
          <a:p>
            <a:pPr lvl="0" algn="l">
              <a:defRPr/>
            </a:pPr>
            <a:endParaRPr lang="en-US" sz="1200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3645818" y="2115560"/>
            <a:ext cx="1719683" cy="1403163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044801" y="3541685"/>
            <a:ext cx="921715" cy="79612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Content Placeholder 7"/>
          <p:cNvSpPr>
            <a:spLocks noGrp="1"/>
          </p:cNvSpPr>
          <p:nvPr>
            <p:ph idx="11"/>
          </p:nvPr>
        </p:nvSpPr>
        <p:spPr>
          <a:xfrm>
            <a:off x="3726484" y="2637133"/>
            <a:ext cx="1580084" cy="360017"/>
          </a:xfrm>
        </p:spPr>
        <p:txBody>
          <a:bodyPr>
            <a:no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HUMS 372 + Study Abroad Experience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3" name="Content Placeholder 7"/>
          <p:cNvSpPr>
            <a:spLocks noGrp="1"/>
          </p:cNvSpPr>
          <p:nvPr>
            <p:ph idx="11"/>
          </p:nvPr>
        </p:nvSpPr>
        <p:spPr>
          <a:xfrm>
            <a:off x="4044800" y="3757309"/>
            <a:ext cx="921715" cy="364872"/>
          </a:xfrm>
        </p:spPr>
        <p:txBody>
          <a:bodyPr>
            <a:noAutofit/>
          </a:bodyPr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Student Reflection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40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75581" y="1266118"/>
            <a:ext cx="7217541" cy="353163"/>
          </a:xfrm>
        </p:spPr>
        <p:txBody>
          <a:bodyPr>
            <a:noAutofit/>
          </a:bodyPr>
          <a:lstStyle/>
          <a:p>
            <a:r>
              <a:rPr lang="en-US" dirty="0" smtClean="0"/>
              <a:t>Immersion in the Agile development process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5298141" y="912955"/>
            <a:ext cx="3845859" cy="3531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idx="4294967295"/>
          </p:nvPr>
        </p:nvSpPr>
        <p:spPr>
          <a:xfrm>
            <a:off x="975771" y="1684218"/>
            <a:ext cx="7117351" cy="2317453"/>
          </a:xfrm>
        </p:spPr>
        <p:txBody>
          <a:bodyPr/>
          <a:lstStyle/>
          <a:p>
            <a:pPr algn="l">
              <a:defRPr/>
            </a:pPr>
            <a:r>
              <a:rPr lang="en-US" sz="1800" dirty="0" smtClean="0"/>
              <a:t>Iteration based learning with emphasis on short term goals and many, many opportunities to do better next time</a:t>
            </a:r>
            <a:endParaRPr lang="en-US" sz="1800" dirty="0"/>
          </a:p>
          <a:p>
            <a:pPr algn="l">
              <a:defRPr/>
            </a:pPr>
            <a:r>
              <a:rPr lang="en-US" sz="1800" dirty="0" smtClean="0"/>
              <a:t>Unites the end-user and the developer mentalities </a:t>
            </a:r>
            <a:r>
              <a:rPr lang="en-US" sz="1800" i="1" dirty="0" smtClean="0"/>
              <a:t>during the build</a:t>
            </a:r>
          </a:p>
          <a:p>
            <a:pPr algn="l">
              <a:defRPr/>
            </a:pPr>
            <a:r>
              <a:rPr lang="en-US" sz="1800" dirty="0" smtClean="0"/>
              <a:t>Failure is OK, and expected.</a:t>
            </a:r>
          </a:p>
          <a:p>
            <a:pPr algn="l">
              <a:defRPr/>
            </a:pPr>
            <a:r>
              <a:rPr lang="en-US" sz="1800" dirty="0" smtClean="0"/>
              <a:t>Creativity, collaboration, and rapid delivery are emphasized </a:t>
            </a:r>
          </a:p>
          <a:p>
            <a:pPr lvl="0" algn="l">
              <a:defRPr/>
            </a:pPr>
            <a:r>
              <a:rPr lang="en-US" sz="1800" dirty="0" smtClean="0"/>
              <a:t>Best practice as you go…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2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75581" y="1266118"/>
            <a:ext cx="7217541" cy="353163"/>
          </a:xfrm>
        </p:spPr>
        <p:txBody>
          <a:bodyPr>
            <a:noAutofit/>
          </a:bodyPr>
          <a:lstStyle/>
          <a:p>
            <a:r>
              <a:rPr lang="en-US" dirty="0" smtClean="0"/>
              <a:t>Personal and Career Transformation both home and away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5298141" y="912955"/>
            <a:ext cx="3845859" cy="3531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idx="4294967295"/>
          </p:nvPr>
        </p:nvSpPr>
        <p:spPr>
          <a:xfrm>
            <a:off x="975771" y="1684219"/>
            <a:ext cx="7117351" cy="1882988"/>
          </a:xfrm>
        </p:spPr>
        <p:txBody>
          <a:bodyPr/>
          <a:lstStyle/>
          <a:p>
            <a:pPr algn="l">
              <a:defRPr/>
            </a:pPr>
            <a:r>
              <a:rPr lang="en-US" sz="1800" dirty="0"/>
              <a:t>Major personal achievement and recognition via 100% Engagement Credit</a:t>
            </a:r>
          </a:p>
          <a:p>
            <a:pPr algn="l">
              <a:defRPr/>
            </a:pPr>
            <a:r>
              <a:rPr lang="en-US" sz="1800" i="1" dirty="0"/>
              <a:t>Multi-dimensional</a:t>
            </a:r>
            <a:r>
              <a:rPr lang="en-US" sz="1800" dirty="0"/>
              <a:t> Intercultural competency – the ability to recognize and perhaps navigate different world views be they geographic, generational, professional, technological, etc…</a:t>
            </a:r>
          </a:p>
          <a:p>
            <a:pPr algn="l">
              <a:defRPr/>
            </a:pPr>
            <a:r>
              <a:rPr lang="en-US" sz="1800" dirty="0" smtClean="0"/>
              <a:t>Earned income in a spirited and professional learning environment.</a:t>
            </a:r>
          </a:p>
          <a:p>
            <a:pPr algn="l">
              <a:defRPr/>
            </a:pPr>
            <a:r>
              <a:rPr lang="en-US" sz="1800" dirty="0" smtClean="0"/>
              <a:t>Demonstrable command of in-demand Web and Data Applications skills </a:t>
            </a:r>
          </a:p>
          <a:p>
            <a:pPr lvl="0" algn="l">
              <a:defRPr/>
            </a:pPr>
            <a:r>
              <a:rPr lang="en-US" sz="1800" dirty="0" smtClean="0"/>
              <a:t>Professional portfolio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81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5298141" y="912955"/>
            <a:ext cx="3845859" cy="3531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idx="4294967295"/>
          </p:nvPr>
        </p:nvSpPr>
        <p:spPr>
          <a:xfrm>
            <a:off x="975770" y="1191172"/>
            <a:ext cx="7117351" cy="1882988"/>
          </a:xfrm>
        </p:spPr>
        <p:txBody>
          <a:bodyPr/>
          <a:lstStyle/>
          <a:p>
            <a:pPr algn="l">
              <a:defRPr/>
            </a:pPr>
            <a:r>
              <a:rPr lang="en-US" sz="1800" dirty="0" smtClean="0"/>
              <a:t>Professional Development:  Students are mentored daily and receive  “level-up” assessments of performance and capabilities at 256, 512, and 1024 hour thresholds</a:t>
            </a:r>
            <a:endParaRPr lang="en-US" sz="1800" dirty="0"/>
          </a:p>
        </p:txBody>
      </p:sp>
      <p:sp>
        <p:nvSpPr>
          <p:cNvPr id="11" name="Content Placeholder 6"/>
          <p:cNvSpPr>
            <a:spLocks noGrp="1"/>
          </p:cNvSpPr>
          <p:nvPr>
            <p:ph idx="4294967295"/>
          </p:nvPr>
        </p:nvSpPr>
        <p:spPr>
          <a:xfrm>
            <a:off x="975769" y="2113400"/>
            <a:ext cx="7117351" cy="1882988"/>
          </a:xfrm>
        </p:spPr>
        <p:txBody>
          <a:bodyPr/>
          <a:lstStyle/>
          <a:p>
            <a:pPr algn="l">
              <a:defRPr/>
            </a:pPr>
            <a:r>
              <a:rPr lang="en-US" sz="1800" dirty="0" smtClean="0"/>
              <a:t>Intercultural Competency: Students complete 3.0 credit HUMS 372 coursework with formal evaluation by University professor(s).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idx="4294967295"/>
          </p:nvPr>
        </p:nvSpPr>
        <p:spPr>
          <a:xfrm>
            <a:off x="975768" y="2832759"/>
            <a:ext cx="7117351" cy="1882988"/>
          </a:xfrm>
        </p:spPr>
        <p:txBody>
          <a:bodyPr/>
          <a:lstStyle/>
          <a:p>
            <a:pPr algn="l">
              <a:defRPr/>
            </a:pPr>
            <a:r>
              <a:rPr lang="en-US" sz="1800" dirty="0" smtClean="0"/>
              <a:t>Student Reflection Component: Formally reviewed by a panel consisting of a technology mentor, an intercultural competency mentor, and an Instructional Design expert.  </a:t>
            </a:r>
          </a:p>
          <a:p>
            <a:pPr algn="l">
              <a:defRPr/>
            </a:pPr>
            <a:r>
              <a:rPr lang="en-US" sz="1800" dirty="0" smtClean="0"/>
              <a:t>Reflection component is also showcased to incoming undergraduates and international students, to really put the pressure on.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9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Tech.Global</a:t>
            </a:r>
            <a:r>
              <a:rPr lang="en-US" dirty="0" smtClean="0"/>
              <a:t>: The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75581" y="1266118"/>
            <a:ext cx="7217541" cy="353163"/>
          </a:xfrm>
        </p:spPr>
        <p:txBody>
          <a:bodyPr>
            <a:noAutofit/>
          </a:bodyPr>
          <a:lstStyle/>
          <a:p>
            <a:r>
              <a:rPr lang="en-US" dirty="0" smtClean="0"/>
              <a:t>Integrated professional and intercultural competency assessment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5298141" y="912955"/>
            <a:ext cx="3845859" cy="3531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idx="4294967295"/>
          </p:nvPr>
        </p:nvSpPr>
        <p:spPr>
          <a:xfrm>
            <a:off x="975771" y="1684219"/>
            <a:ext cx="7117351" cy="1882988"/>
          </a:xfrm>
        </p:spPr>
        <p:txBody>
          <a:bodyPr/>
          <a:lstStyle/>
          <a:p>
            <a:pPr algn="l">
              <a:defRPr/>
            </a:pPr>
            <a:r>
              <a:rPr lang="en-US" sz="1800" dirty="0" smtClean="0"/>
              <a:t>Industry ready technical portfolio</a:t>
            </a:r>
          </a:p>
          <a:p>
            <a:pPr algn="l">
              <a:defRPr/>
            </a:pPr>
            <a:r>
              <a:rPr lang="en-US" sz="1800" dirty="0" smtClean="0"/>
              <a:t>Applications hosted for 5 years (subject to terms of use)</a:t>
            </a:r>
          </a:p>
          <a:p>
            <a:pPr algn="l">
              <a:defRPr/>
            </a:pPr>
            <a:r>
              <a:rPr lang="en-US" sz="1800" dirty="0" smtClean="0"/>
              <a:t>Systemic evaluation of student’s contributions and professional skills</a:t>
            </a:r>
          </a:p>
          <a:p>
            <a:pPr algn="l">
              <a:defRPr/>
            </a:pPr>
            <a:r>
              <a:rPr lang="en-US" sz="1800" dirty="0" smtClean="0"/>
              <a:t>Long-term (1 year, 3 year, 5 year) follow-up correlating student post-matriculation occupational attainment and satisfaction.</a:t>
            </a:r>
          </a:p>
          <a:p>
            <a:pPr lvl="0" algn="l">
              <a:defRPr/>
            </a:pPr>
            <a:endParaRPr lang="en-US" sz="1800" dirty="0" smtClean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34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7175" y="1307306"/>
            <a:ext cx="8572500" cy="1543049"/>
          </a:xfrm>
        </p:spPr>
        <p:txBody>
          <a:bodyPr/>
          <a:lstStyle/>
          <a:p>
            <a:r>
              <a:rPr lang="en-US" dirty="0" smtClean="0"/>
              <a:t>FIELD WORK</a:t>
            </a:r>
            <a:br>
              <a:rPr lang="en-US" dirty="0" smtClean="0"/>
            </a:br>
            <a:r>
              <a:rPr lang="en-US" dirty="0" smtClean="0"/>
              <a:t>STUDY ABROAD FACULTY – LED PROGRAM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52550" y="2984647"/>
            <a:ext cx="6400800" cy="131445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  <a:latin typeface="+mj-lt"/>
              </a:rPr>
              <a:t>Dr. Tom Wilson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  <a:latin typeface="+mj-lt"/>
              </a:rPr>
              <a:t>Associate Professor of Practice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90000"/>
                  </a:schemeClr>
                </a:solidFill>
                <a:latin typeface="+mj-lt"/>
              </a:rPr>
              <a:t>Soil, Water and Environmental Science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41"/>
            <a:ext cx="2029522" cy="403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20" y="300990"/>
            <a:ext cx="510540" cy="5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302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6875" y="0"/>
            <a:ext cx="8318500" cy="1103313"/>
          </a:xfrm>
        </p:spPr>
        <p:txBody>
          <a:bodyPr/>
          <a:lstStyle/>
          <a:p>
            <a:r>
              <a:rPr lang="en-US" dirty="0" smtClean="0"/>
              <a:t>MODEL #4: ASSESSMENT OF FIELD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70821" y="1557005"/>
            <a:ext cx="3882848" cy="2244211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A six week program established in 2008 for undergraduates and graduates. Each year we take 8 – 12 students from a variety of majors and backgrounds.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259612" y="1181338"/>
            <a:ext cx="3845859" cy="3531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Conservation Biology in Namibia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38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05" y="1170396"/>
            <a:ext cx="3810000" cy="285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18" y="3167951"/>
            <a:ext cx="2130846" cy="15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8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#4: ASSESSMENT OF FIELD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745137" y="1712876"/>
            <a:ext cx="4075767" cy="2244211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/>
              <a:t>Visit conservation organizations in central and northern </a:t>
            </a:r>
            <a:r>
              <a:rPr lang="en-US" dirty="0" smtClean="0"/>
              <a:t>Namibia</a:t>
            </a: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/>
              <a:t>Students develop a research project involving field observations of a subject of their </a:t>
            </a:r>
            <a:r>
              <a:rPr lang="en-US" dirty="0" smtClean="0"/>
              <a:t>choice</a:t>
            </a: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/>
              <a:t>Camp for the duration of the class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877921" y="1355510"/>
            <a:ext cx="3845859" cy="353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Course Format: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38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24" y="1149532"/>
            <a:ext cx="4171095" cy="30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34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#4: ASSESSMENT OF FIELD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9411" y="1708673"/>
            <a:ext cx="4614369" cy="2244211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/>
              <a:t>Promotes awareness of other cultures</a:t>
            </a:r>
          </a:p>
          <a:p>
            <a:pPr algn="l">
              <a:lnSpc>
                <a:spcPct val="90000"/>
              </a:lnSpc>
            </a:pPr>
            <a:r>
              <a:rPr lang="en-US" dirty="0" smtClean="0"/>
              <a:t>Involves direct interaction with local people</a:t>
            </a:r>
          </a:p>
          <a:p>
            <a:pPr algn="l">
              <a:lnSpc>
                <a:spcPct val="90000"/>
              </a:lnSpc>
            </a:pPr>
            <a:r>
              <a:rPr lang="en-US" dirty="0" smtClean="0"/>
              <a:t>Develops </a:t>
            </a:r>
            <a:r>
              <a:rPr lang="en-US" dirty="0"/>
              <a:t>critical thinking skills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Emphasizes experiential learning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109411" y="1264318"/>
            <a:ext cx="3845859" cy="3531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Course Format: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38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52" y="2484813"/>
            <a:ext cx="2657239" cy="1967564"/>
          </a:xfr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3731" y="2224513"/>
            <a:ext cx="1693847" cy="223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3" name="Picture 4" descr="zebra (7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6846" y="748937"/>
            <a:ext cx="2218421" cy="1663337"/>
          </a:xfrm>
          <a:prstGeom prst="rect">
            <a:avLst/>
          </a:prstGeom>
          <a:noFill/>
        </p:spPr>
      </p:pic>
      <p:pic>
        <p:nvPicPr>
          <p:cNvPr id="14" name="Picture 4" descr="damaraland (10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1988" y="753261"/>
            <a:ext cx="1715589" cy="1362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365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INTERNATIONALIZATION OF HIGHER EDUCATION IN UNITED STATES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75372"/>
            <a:ext cx="2029522" cy="4037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4339105"/>
            <a:ext cx="11826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372895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871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#4: ASSESSMENT OF FIELD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553548" y="1512579"/>
            <a:ext cx="4075767" cy="2244211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/>
              <a:t>Field notebook</a:t>
            </a:r>
          </a:p>
          <a:p>
            <a:pPr lvl="1" algn="l">
              <a:lnSpc>
                <a:spcPct val="90000"/>
              </a:lnSpc>
            </a:pPr>
            <a:r>
              <a:rPr lang="en-US" dirty="0" smtClean="0"/>
              <a:t>Data collection, locations and description</a:t>
            </a: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 smtClean="0"/>
              <a:t>Student audio log</a:t>
            </a:r>
          </a:p>
          <a:p>
            <a:pPr lvl="1" algn="l">
              <a:lnSpc>
                <a:spcPct val="90000"/>
              </a:lnSpc>
            </a:pPr>
            <a:r>
              <a:rPr lang="en-US" dirty="0" smtClean="0"/>
              <a:t>Daily description of activities</a:t>
            </a: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 smtClean="0"/>
              <a:t>End of class feedback session</a:t>
            </a:r>
          </a:p>
          <a:p>
            <a:pPr lvl="1" algn="l">
              <a:lnSpc>
                <a:spcPct val="90000"/>
              </a:lnSpc>
            </a:pPr>
            <a:r>
              <a:rPr lang="en-US" dirty="0" smtClean="0"/>
              <a:t>What students liked</a:t>
            </a:r>
          </a:p>
          <a:p>
            <a:pPr lvl="1" algn="l">
              <a:lnSpc>
                <a:spcPct val="90000"/>
              </a:lnSpc>
            </a:pPr>
            <a:r>
              <a:rPr lang="en-US" dirty="0" smtClean="0"/>
              <a:t>What students suggest for improvement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>
          <a:xfrm>
            <a:off x="713788" y="1098456"/>
            <a:ext cx="3845859" cy="3531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Assessment: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4517638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63" y="4338471"/>
            <a:ext cx="1181265" cy="762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0" y="897527"/>
            <a:ext cx="2547590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08" y="2830831"/>
            <a:ext cx="2029096" cy="1521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51" y="2571130"/>
            <a:ext cx="1977035" cy="14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72" y="-762"/>
            <a:ext cx="6855966" cy="51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66" y="1295400"/>
            <a:ext cx="7772400" cy="1103313"/>
          </a:xfrm>
        </p:spPr>
        <p:txBody>
          <a:bodyPr/>
          <a:lstStyle/>
          <a:p>
            <a:r>
              <a:rPr lang="en-US" sz="4800" dirty="0" smtClean="0"/>
              <a:t>Discussion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17539-672D-2847-B799-9A2A8D95C74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3" y="306387"/>
            <a:ext cx="5127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163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827088"/>
            <a:ext cx="7772400" cy="969168"/>
          </a:xfrm>
        </p:spPr>
        <p:txBody>
          <a:bodyPr/>
          <a:lstStyle/>
          <a:p>
            <a:r>
              <a:rPr lang="en-US" sz="4800" dirty="0" smtClean="0"/>
              <a:t>Contact information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17539-672D-2847-B799-9A2A8D95C74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18" y="314325"/>
            <a:ext cx="5127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0"/>
          <p:cNvSpPr>
            <a:spLocks noGrp="1"/>
          </p:cNvSpPr>
          <p:nvPr>
            <p:ph idx="4294967295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smtClean="0"/>
              <a:t>Ash Scheder Black</a:t>
            </a:r>
            <a:endParaRPr lang="en-US" dirty="0"/>
          </a:p>
          <a:p>
            <a:pPr lvl="1" algn="l"/>
            <a:r>
              <a:rPr lang="en-US" dirty="0" smtClean="0">
                <a:hlinkClick r:id="rId3"/>
              </a:rPr>
              <a:t>ashblack@email.arizona.edu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 smtClean="0"/>
              <a:t>Tom Wilson</a:t>
            </a:r>
            <a:endParaRPr lang="en-US" dirty="0"/>
          </a:p>
          <a:p>
            <a:pPr lvl="1" algn="l"/>
            <a:r>
              <a:rPr lang="en-US" dirty="0">
                <a:hlinkClick r:id="rId4"/>
              </a:rPr>
              <a:t>t</a:t>
            </a:r>
            <a:r>
              <a:rPr lang="en-US" dirty="0" smtClean="0">
                <a:hlinkClick r:id="rId4"/>
              </a:rPr>
              <a:t>wilson@cals.arizona.edu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Content Placeholder 20"/>
          <p:cNvSpPr>
            <a:spLocks noGrp="1"/>
          </p:cNvSpPr>
          <p:nvPr>
            <p:ph idx="4294967295"/>
          </p:nvPr>
        </p:nvSpPr>
        <p:spPr>
          <a:xfrm>
            <a:off x="417970" y="1730655"/>
            <a:ext cx="3599264" cy="297173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smtClean="0"/>
              <a:t>Melody Buckner</a:t>
            </a:r>
            <a:endParaRPr lang="en-US" dirty="0"/>
          </a:p>
          <a:p>
            <a:pPr lvl="1" algn="l"/>
            <a:r>
              <a:rPr lang="en-US" dirty="0" smtClean="0">
                <a:hlinkClick r:id="rId5"/>
              </a:rPr>
              <a:t>mbuckner@email.arizona.edu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 smtClean="0"/>
              <a:t>Harmony DeFazio</a:t>
            </a:r>
            <a:endParaRPr lang="en-US" dirty="0"/>
          </a:p>
          <a:p>
            <a:pPr lvl="1" algn="l"/>
            <a:r>
              <a:rPr lang="en-US" dirty="0" smtClean="0">
                <a:hlinkClick r:id="rId6"/>
              </a:rPr>
              <a:t>defazioh@email.arizona.edu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 smtClean="0"/>
              <a:t>Dale LaFleur</a:t>
            </a:r>
            <a:endParaRPr lang="en-US" dirty="0"/>
          </a:p>
          <a:p>
            <a:pPr lvl="1" algn="l"/>
            <a:r>
              <a:rPr lang="en-US" dirty="0" smtClean="0">
                <a:hlinkClick r:id="rId7"/>
              </a:rPr>
              <a:t>dlafleur@email.arizona.edu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0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INTERNATIONALIZATION </a:t>
            </a:r>
            <a:r>
              <a:rPr lang="en-US" dirty="0" smtClean="0"/>
              <a:t>OF </a:t>
            </a:r>
            <a:r>
              <a:rPr lang="en-US" dirty="0"/>
              <a:t>HIGHER EDUCATION IN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57110" y="1230826"/>
            <a:ext cx="7679263" cy="3023363"/>
          </a:xfrm>
        </p:spPr>
        <p:txBody>
          <a:bodyPr/>
          <a:lstStyle/>
          <a:p>
            <a:pPr lvl="0" algn="l">
              <a:defRPr/>
            </a:pPr>
            <a:r>
              <a:rPr lang="en-US" dirty="0"/>
              <a:t>Internationalization, defined as “the process of integrating an international, intercultural or global dimension into the purpose, functions or delivery of post-secondary education” (Knight, 2003, p. 2</a:t>
            </a:r>
            <a:r>
              <a:rPr lang="en-US" dirty="0" smtClean="0"/>
              <a:t>).</a:t>
            </a:r>
          </a:p>
          <a:p>
            <a:pPr lvl="0" algn="l">
              <a:defRPr/>
            </a:pPr>
            <a:r>
              <a:rPr lang="en-US" dirty="0" smtClean="0"/>
              <a:t>Impact of internationalization has evolved over time and directly influences the behavior of higher education institutions globally</a:t>
            </a:r>
          </a:p>
          <a:p>
            <a:pPr lvl="0" algn="l">
              <a:defRPr/>
            </a:pPr>
            <a:r>
              <a:rPr lang="en-US" dirty="0"/>
              <a:t>November 2012, the U.S. Department of </a:t>
            </a:r>
            <a:r>
              <a:rPr lang="en-US" dirty="0" smtClean="0"/>
              <a:t>Education (</a:t>
            </a:r>
            <a:r>
              <a:rPr lang="en-US" dirty="0" err="1" smtClean="0"/>
              <a:t>DoED</a:t>
            </a:r>
            <a:r>
              <a:rPr lang="en-US" dirty="0" smtClean="0"/>
              <a:t>) released </a:t>
            </a:r>
            <a:r>
              <a:rPr lang="en-US" dirty="0"/>
              <a:t>it’s first-ever five-year international strategy, </a:t>
            </a:r>
            <a:r>
              <a:rPr lang="en-US" i="1" dirty="0"/>
              <a:t>Succeeding Globally Through International Education and Engagement</a:t>
            </a:r>
            <a:r>
              <a:rPr lang="en-US" dirty="0"/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6" y="4340909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8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INTERNATIONALIZATION </a:t>
            </a:r>
            <a:r>
              <a:rPr lang="en-US" dirty="0" smtClean="0"/>
              <a:t>OF </a:t>
            </a:r>
            <a:r>
              <a:rPr lang="en-US" dirty="0"/>
              <a:t>HIGHER EDUCATION IN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50386" y="1200150"/>
            <a:ext cx="7679263" cy="3000375"/>
          </a:xfrm>
        </p:spPr>
        <p:txBody>
          <a:bodyPr/>
          <a:lstStyle/>
          <a:p>
            <a:pPr lvl="0" algn="l">
              <a:defRPr/>
            </a:pPr>
            <a:r>
              <a:rPr lang="en-US" dirty="0"/>
              <a:t>This document outlines two national strategic goals: </a:t>
            </a:r>
            <a:r>
              <a:rPr lang="en-US" dirty="0" smtClean="0"/>
              <a:t>1) strengthening </a:t>
            </a:r>
            <a:r>
              <a:rPr lang="en-US" dirty="0"/>
              <a:t>U.S. education and </a:t>
            </a:r>
            <a:r>
              <a:rPr lang="en-US" dirty="0" smtClean="0"/>
              <a:t>2) advancing </a:t>
            </a:r>
            <a:r>
              <a:rPr lang="en-US" dirty="0"/>
              <a:t>the nation’s international priority (</a:t>
            </a:r>
            <a:r>
              <a:rPr lang="en-US" dirty="0" err="1"/>
              <a:t>DoED</a:t>
            </a:r>
            <a:r>
              <a:rPr lang="en-US" dirty="0"/>
              <a:t>, 2012). </a:t>
            </a:r>
            <a:endParaRPr lang="en-US" dirty="0" smtClean="0"/>
          </a:p>
          <a:p>
            <a:pPr lvl="0" algn="l">
              <a:defRPr/>
            </a:pPr>
            <a:r>
              <a:rPr lang="en-US" dirty="0" smtClean="0"/>
              <a:t>The </a:t>
            </a:r>
            <a:r>
              <a:rPr lang="en-US" dirty="0"/>
              <a:t>four main priorities are to provide: </a:t>
            </a:r>
            <a:endParaRPr lang="en-US" dirty="0" smtClean="0"/>
          </a:p>
          <a:p>
            <a:pPr lvl="1" algn="l">
              <a:defRPr/>
            </a:pPr>
            <a:r>
              <a:rPr lang="en-US" dirty="0" smtClean="0"/>
              <a:t>a </a:t>
            </a:r>
            <a:r>
              <a:rPr lang="en-US" dirty="0"/>
              <a:t>world-class education for all </a:t>
            </a:r>
            <a:r>
              <a:rPr lang="en-US" dirty="0" smtClean="0"/>
              <a:t>students</a:t>
            </a:r>
          </a:p>
          <a:p>
            <a:pPr lvl="1" algn="l">
              <a:defRPr/>
            </a:pPr>
            <a:r>
              <a:rPr lang="en-US" dirty="0" smtClean="0"/>
              <a:t>global </a:t>
            </a:r>
            <a:r>
              <a:rPr lang="en-US" dirty="0"/>
              <a:t>competencies for all </a:t>
            </a:r>
            <a:r>
              <a:rPr lang="en-US" dirty="0" smtClean="0"/>
              <a:t>students</a:t>
            </a:r>
          </a:p>
          <a:p>
            <a:pPr lvl="1" algn="l">
              <a:defRPr/>
            </a:pPr>
            <a:r>
              <a:rPr lang="en-US" dirty="0" smtClean="0"/>
              <a:t>international </a:t>
            </a:r>
            <a:r>
              <a:rPr lang="en-US" dirty="0"/>
              <a:t>benchmarking and applying lessons learned from other </a:t>
            </a:r>
            <a:r>
              <a:rPr lang="en-US" dirty="0" smtClean="0"/>
              <a:t>countries</a:t>
            </a:r>
          </a:p>
          <a:p>
            <a:pPr lvl="1" algn="l">
              <a:defRPr/>
            </a:pPr>
            <a:r>
              <a:rPr lang="en-US" dirty="0" smtClean="0"/>
              <a:t>education </a:t>
            </a:r>
            <a:r>
              <a:rPr lang="en-US" dirty="0"/>
              <a:t>diplomacy and engagement with other </a:t>
            </a:r>
            <a:r>
              <a:rPr lang="en-US" dirty="0" smtClean="0"/>
              <a:t>countries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6" y="4340909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7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INTERNATIONALIZATION </a:t>
            </a:r>
            <a:r>
              <a:rPr lang="en-US" dirty="0" smtClean="0"/>
              <a:t>OF </a:t>
            </a:r>
            <a:r>
              <a:rPr lang="en-US" dirty="0"/>
              <a:t>HIGHER EDUCATION IN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50386" y="1585913"/>
            <a:ext cx="7679263" cy="2614612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Other recent national initiatives supporting the internationalization of higher education in the U.S.:</a:t>
            </a:r>
          </a:p>
          <a:p>
            <a:pPr lvl="1" algn="l">
              <a:defRPr/>
            </a:pPr>
            <a:r>
              <a:rPr lang="en-US" i="1" dirty="0"/>
              <a:t>100,000 Strong Initiatives</a:t>
            </a:r>
            <a:r>
              <a:rPr lang="en-US" dirty="0"/>
              <a:t> in China and the </a:t>
            </a:r>
            <a:r>
              <a:rPr lang="en-US" dirty="0" smtClean="0"/>
              <a:t>Americas launched in 2010 and 2011</a:t>
            </a:r>
          </a:p>
          <a:p>
            <a:pPr lvl="1" algn="l">
              <a:defRPr/>
            </a:pPr>
            <a:r>
              <a:rPr lang="en-US" i="1" dirty="0"/>
              <a:t>Obama-Singh 21st Century Knowledge Initiative</a:t>
            </a:r>
            <a:r>
              <a:rPr lang="en-US" dirty="0"/>
              <a:t> </a:t>
            </a:r>
            <a:r>
              <a:rPr lang="en-US" dirty="0" smtClean="0"/>
              <a:t>launched in 2009</a:t>
            </a:r>
          </a:p>
          <a:p>
            <a:pPr lvl="1" algn="l">
              <a:defRPr/>
            </a:pPr>
            <a:r>
              <a:rPr lang="en-US" i="1" dirty="0"/>
              <a:t>U.S.-Russia University Partnership </a:t>
            </a:r>
            <a:r>
              <a:rPr lang="en-US" i="1" dirty="0" smtClean="0"/>
              <a:t>Program </a:t>
            </a:r>
            <a:r>
              <a:rPr lang="en-US" dirty="0" smtClean="0"/>
              <a:t>launched in 2015</a:t>
            </a:r>
            <a:endParaRPr lang="en-US" i="1" dirty="0" smtClean="0"/>
          </a:p>
          <a:p>
            <a:pPr lvl="1" algn="l">
              <a:defRPr/>
            </a:pPr>
            <a:r>
              <a:rPr lang="en-US" dirty="0" err="1" smtClean="0"/>
              <a:t>DoED</a:t>
            </a:r>
            <a:r>
              <a:rPr lang="en-US" dirty="0" smtClean="0"/>
              <a:t> also </a:t>
            </a:r>
            <a:r>
              <a:rPr lang="en-US" dirty="0"/>
              <a:t>has bilateral agreements with eleven countries around the </a:t>
            </a:r>
            <a:r>
              <a:rPr lang="en-US" dirty="0" smtClean="0"/>
              <a:t>world that focus on language learning, policy development, and improving the quality of education globally.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6" y="4340909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12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INTERNATIONALIZATION </a:t>
            </a:r>
            <a:r>
              <a:rPr lang="en-US" dirty="0" smtClean="0"/>
              <a:t>OF </a:t>
            </a:r>
            <a:r>
              <a:rPr lang="en-US" dirty="0"/>
              <a:t>HIGHER </a:t>
            </a:r>
            <a:r>
              <a:rPr lang="en-US" dirty="0" smtClean="0"/>
              <a:t>EDUCATION WORLDWIDE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85738" y="971550"/>
            <a:ext cx="4071938" cy="1821656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Academic</a:t>
            </a:r>
          </a:p>
          <a:p>
            <a:pPr lvl="1" algn="l">
              <a:defRPr/>
            </a:pPr>
            <a:r>
              <a:rPr lang="en-US" dirty="0" smtClean="0"/>
              <a:t>Expanding higher education capacity</a:t>
            </a:r>
          </a:p>
          <a:p>
            <a:pPr lvl="1" algn="l">
              <a:defRPr/>
            </a:pPr>
            <a:r>
              <a:rPr lang="en-US" dirty="0" smtClean="0"/>
              <a:t>Improving higher education quality</a:t>
            </a:r>
          </a:p>
          <a:p>
            <a:pPr lvl="1" algn="l">
              <a:defRPr/>
            </a:pPr>
            <a:r>
              <a:rPr lang="en-US" dirty="0" smtClean="0"/>
              <a:t>Prestige and rankings</a:t>
            </a:r>
          </a:p>
          <a:p>
            <a:pPr lvl="1" algn="l">
              <a:defRPr/>
            </a:pPr>
            <a:r>
              <a:rPr lang="en-US" dirty="0" smtClean="0"/>
              <a:t>Knowledge creation and advancement</a:t>
            </a:r>
          </a:p>
          <a:p>
            <a:pPr lvl="1" algn="l">
              <a:defRPr/>
            </a:pPr>
            <a:endParaRPr lang="en-US" dirty="0" smtClean="0"/>
          </a:p>
          <a:p>
            <a:pPr lvl="1" algn="l">
              <a:defRPr/>
            </a:pPr>
            <a:endParaRPr lang="en-US" i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6" y="4340909"/>
            <a:ext cx="1181265" cy="762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43375" y="2700880"/>
            <a:ext cx="82867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hangingPunct="0">
              <a:spcBef>
                <a:spcPts val="800"/>
              </a:spcBef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WHY?</a:t>
            </a:r>
            <a:endParaRPr lang="en-US" sz="2000" kern="0" dirty="0">
              <a:solidFill>
                <a:srgbClr val="FFFFFF"/>
              </a:solidFill>
              <a:latin typeface="Calibri"/>
              <a:sym typeface="Calibri" charset="0"/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idx="4294967295"/>
          </p:nvPr>
        </p:nvSpPr>
        <p:spPr>
          <a:xfrm>
            <a:off x="5214937" y="998177"/>
            <a:ext cx="4071938" cy="1702704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Economic</a:t>
            </a:r>
          </a:p>
          <a:p>
            <a:pPr lvl="1" algn="l">
              <a:defRPr/>
            </a:pPr>
            <a:r>
              <a:rPr lang="en-US" dirty="0" smtClean="0"/>
              <a:t>Short-term economic gain</a:t>
            </a:r>
          </a:p>
          <a:p>
            <a:pPr lvl="1" algn="l">
              <a:defRPr/>
            </a:pPr>
            <a:r>
              <a:rPr lang="en-US" dirty="0" smtClean="0"/>
              <a:t>Workforce development</a:t>
            </a:r>
          </a:p>
          <a:p>
            <a:pPr lvl="1" algn="l">
              <a:defRPr/>
            </a:pPr>
            <a:r>
              <a:rPr lang="en-US" dirty="0" smtClean="0"/>
              <a:t>Long-term national economic development</a:t>
            </a:r>
          </a:p>
          <a:p>
            <a:pPr lvl="1" algn="l">
              <a:defRPr/>
            </a:pPr>
            <a:endParaRPr lang="en-US" i="1" dirty="0" smtClean="0"/>
          </a:p>
        </p:txBody>
      </p:sp>
      <p:sp>
        <p:nvSpPr>
          <p:cNvPr id="11" name="Content Placeholder 6"/>
          <p:cNvSpPr>
            <a:spLocks noGrp="1"/>
          </p:cNvSpPr>
          <p:nvPr>
            <p:ph idx="4294967295"/>
          </p:nvPr>
        </p:nvSpPr>
        <p:spPr>
          <a:xfrm>
            <a:off x="188119" y="2836426"/>
            <a:ext cx="4071938" cy="1504483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Political</a:t>
            </a:r>
          </a:p>
          <a:p>
            <a:pPr lvl="1" algn="l">
              <a:defRPr/>
            </a:pPr>
            <a:r>
              <a:rPr lang="en-US" dirty="0" smtClean="0"/>
              <a:t>Public diplomacy and “soft power”</a:t>
            </a:r>
          </a:p>
          <a:p>
            <a:pPr lvl="1" algn="l">
              <a:defRPr/>
            </a:pPr>
            <a:r>
              <a:rPr lang="en-US" dirty="0" smtClean="0"/>
              <a:t>National Security</a:t>
            </a:r>
          </a:p>
          <a:p>
            <a:pPr lvl="1" algn="l">
              <a:defRPr/>
            </a:pPr>
            <a:r>
              <a:rPr lang="en-US" dirty="0" smtClean="0"/>
              <a:t>International development</a:t>
            </a:r>
          </a:p>
          <a:p>
            <a:pPr lvl="1" algn="l">
              <a:defRPr/>
            </a:pPr>
            <a:endParaRPr lang="en-US" i="1" dirty="0" smtClean="0"/>
          </a:p>
        </p:txBody>
      </p:sp>
      <p:sp>
        <p:nvSpPr>
          <p:cNvPr id="12" name="Content Placeholder 6"/>
          <p:cNvSpPr>
            <a:spLocks noGrp="1"/>
          </p:cNvSpPr>
          <p:nvPr>
            <p:ph idx="4294967295"/>
          </p:nvPr>
        </p:nvSpPr>
        <p:spPr>
          <a:xfrm>
            <a:off x="5181600" y="2914540"/>
            <a:ext cx="4071938" cy="1702704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Social/Cultural</a:t>
            </a:r>
          </a:p>
          <a:p>
            <a:pPr lvl="1" algn="l">
              <a:defRPr/>
            </a:pPr>
            <a:r>
              <a:rPr lang="en-US" dirty="0" smtClean="0"/>
              <a:t>Addressing global problems</a:t>
            </a:r>
          </a:p>
          <a:p>
            <a:pPr lvl="1" algn="l">
              <a:defRPr/>
            </a:pPr>
            <a:r>
              <a:rPr lang="en-US" dirty="0" smtClean="0"/>
              <a:t>Global citizenship</a:t>
            </a:r>
          </a:p>
          <a:p>
            <a:pPr lvl="1" algn="l">
              <a:defRPr/>
            </a:pPr>
            <a:r>
              <a:rPr lang="en-US" dirty="0" smtClean="0"/>
              <a:t>Mutual understanding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465220" y="4246742"/>
            <a:ext cx="160972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hangingPunct="0">
              <a:spcBef>
                <a:spcPts val="800"/>
              </a:spcBef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Calibri"/>
                <a:sym typeface="Calibri" charset="0"/>
              </a:rPr>
              <a:t>(ACE Report, 2015)</a:t>
            </a:r>
            <a:endParaRPr lang="en-US" sz="1400" kern="0" dirty="0">
              <a:solidFill>
                <a:srgbClr val="FFFFFF"/>
              </a:solidFill>
              <a:latin typeface="Calibri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01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INTERNATIONALIZATION </a:t>
            </a:r>
            <a:r>
              <a:rPr lang="en-US" dirty="0" smtClean="0"/>
              <a:t>OF </a:t>
            </a:r>
            <a:r>
              <a:rPr lang="en-US" dirty="0"/>
              <a:t>HIGHER EDUCATION IN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950387" y="1585913"/>
            <a:ext cx="7572108" cy="2614612"/>
          </a:xfrm>
        </p:spPr>
        <p:txBody>
          <a:bodyPr/>
          <a:lstStyle/>
          <a:p>
            <a:pPr lvl="0" algn="l">
              <a:defRPr/>
            </a:pPr>
            <a:r>
              <a:rPr lang="en-US" dirty="0" smtClean="0"/>
              <a:t>How has this impacted higher education institutions in the U.S.?</a:t>
            </a:r>
          </a:p>
          <a:p>
            <a:pPr lvl="1" algn="l">
              <a:defRPr/>
            </a:pPr>
            <a:r>
              <a:rPr lang="en-US" dirty="0" smtClean="0"/>
              <a:t>Introduction of new program models and partners</a:t>
            </a:r>
          </a:p>
          <a:p>
            <a:pPr lvl="1" algn="l">
              <a:defRPr/>
            </a:pPr>
            <a:r>
              <a:rPr lang="en-US" dirty="0" smtClean="0"/>
              <a:t>Need for assessment of programs, learning, and competencies</a:t>
            </a:r>
          </a:p>
          <a:p>
            <a:pPr lvl="1" algn="l">
              <a:defRPr/>
            </a:pPr>
            <a:r>
              <a:rPr lang="en-US" dirty="0" smtClean="0"/>
              <a:t>Use of technology</a:t>
            </a:r>
          </a:p>
          <a:p>
            <a:pPr marL="419100" lvl="1" indent="0" algn="l">
              <a:buNone/>
              <a:defRPr/>
            </a:pPr>
            <a:endParaRPr lang="en-US" dirty="0" smtClean="0"/>
          </a:p>
          <a:p>
            <a:pPr lvl="0" algn="l">
              <a:defRPr/>
            </a:pPr>
            <a:r>
              <a:rPr lang="en-US" dirty="0" smtClean="0"/>
              <a:t>Four Models introduced to you will focus on these three areas. </a:t>
            </a:r>
            <a:endParaRPr lang="en-US" dirty="0"/>
          </a:p>
          <a:p>
            <a:pPr lvl="1" algn="l">
              <a:defRPr/>
            </a:pPr>
            <a:endParaRPr lang="en-US" dirty="0" smtClean="0"/>
          </a:p>
          <a:p>
            <a:pPr lvl="1" algn="l">
              <a:defRPr/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35" y="4539130"/>
            <a:ext cx="2029522" cy="403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6" y="4340909"/>
            <a:ext cx="118126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40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  <a:ext uri="{FAA26D3D-D897-4be2-8F04-BA451C77F1D7}">
            <ma14:placeholderFlag xmlns:ma14="http://schemas.microsoft.com/office/mac/drawingml/2011/main" val="1"/>
          </a:ext>
        </a:ex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>
          <a:defRPr sz="3400" b="0" i="0" dirty="0" smtClean="0">
            <a:latin typeface="Times New Roman"/>
          </a:defRPr>
        </a:defPPr>
      </a:lstStyle>
    </a:tx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Pages>0</Pages>
  <Words>2223</Words>
  <Characters>0</Characters>
  <Application>Microsoft Macintosh PowerPoint</Application>
  <PresentationFormat>On-screen Show (16:9)</PresentationFormat>
  <Lines>0</Lines>
  <Paragraphs>420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Calibri</vt:lpstr>
      <vt:lpstr>Gill Sans</vt:lpstr>
      <vt:lpstr>ＭＳ Ｐゴシック</vt:lpstr>
      <vt:lpstr>Times New Roman</vt:lpstr>
      <vt:lpstr>ヒラギノ角ゴ ProN W3</vt:lpstr>
      <vt:lpstr>Arial</vt:lpstr>
      <vt:lpstr>Default - Title Slide</vt:lpstr>
      <vt:lpstr>Models in Mobility: Partnerships, Engagement, and Service Learning in the Pursuit of Intercultural Competency</vt:lpstr>
      <vt:lpstr>PANEL INTRODUCTIONS</vt:lpstr>
      <vt:lpstr>QUESTIONS FOR THE AUDIENCE</vt:lpstr>
      <vt:lpstr>INTERNATIONALIZATION OF HIGHER EDUCATION IN UNITED STATES</vt:lpstr>
      <vt:lpstr>INTERNATIONALIZATION OF HIGHER EDUCATION IN UNITED STATES</vt:lpstr>
      <vt:lpstr>INTERNATIONALIZATION OF HIGHER EDUCATION IN UNITED STATES</vt:lpstr>
      <vt:lpstr>INTERNATIONALIZATION OF HIGHER EDUCATION IN UNITED STATES</vt:lpstr>
      <vt:lpstr>INTERNATIONALIZATION OF HIGHER EDUCATION WORLDWIDE </vt:lpstr>
      <vt:lpstr>INTERNATIONALIZATION OF HIGHER EDUCATION IN UNITED STATES</vt:lpstr>
      <vt:lpstr>ASSESSMENT CHALLENGES IN STUDY ABROAD</vt:lpstr>
      <vt:lpstr>The UA Context: 100% Engagement</vt:lpstr>
      <vt:lpstr>Emphasis on Student Learning Outcomes in Study Abroad</vt:lpstr>
      <vt:lpstr>Study Abroad &amp; Student Exchange:  Where we are now</vt:lpstr>
      <vt:lpstr>Study Abroad &amp; Student Exchange: Moving Forward</vt:lpstr>
      <vt:lpstr>Challenges</vt:lpstr>
      <vt:lpstr>MODEL #1 The Global Context of Service Learning: Cocoa in Mexico </vt:lpstr>
      <vt:lpstr>Addressing the Challenges:  Focus on collaboration</vt:lpstr>
      <vt:lpstr>INSTRUCTIONAL DESIGN</vt:lpstr>
      <vt:lpstr>INSTRUCTIONAL DESIGN</vt:lpstr>
      <vt:lpstr>MODEL #2: DIGITAL STORYTELLING AS AN ASSESSMENT TOOL</vt:lpstr>
      <vt:lpstr>Tech.Global Study Abroad. Make the World.</vt:lpstr>
      <vt:lpstr>MODEL #3 Tech.Global : The Inspiration</vt:lpstr>
      <vt:lpstr>Tech.Global: The Inspiration</vt:lpstr>
      <vt:lpstr>Tech.Global: The Inspiration</vt:lpstr>
      <vt:lpstr>Tech.Global: The Inspiration</vt:lpstr>
      <vt:lpstr>Tech.Global: The Inspiration</vt:lpstr>
      <vt:lpstr>Tech.Global: The Inspiration</vt:lpstr>
      <vt:lpstr>Tech.Global: The Paradigm</vt:lpstr>
      <vt:lpstr>Tech.Global: The Paradigm</vt:lpstr>
      <vt:lpstr>Tech.Global: The Paradigm</vt:lpstr>
      <vt:lpstr>Tech.Global: The Program</vt:lpstr>
      <vt:lpstr>Tech.Global: The Outcomes</vt:lpstr>
      <vt:lpstr>Tech.Global: The Outcomes</vt:lpstr>
      <vt:lpstr>Tech.Global: The Assessment</vt:lpstr>
      <vt:lpstr>Tech.Global: The Assessment</vt:lpstr>
      <vt:lpstr>FIELD WORK STUDY ABROAD FACULTY – LED PROGRAM</vt:lpstr>
      <vt:lpstr>MODEL #4: ASSESSMENT OF FIELD WORK</vt:lpstr>
      <vt:lpstr>MODEL #4: ASSESSMENT OF FIELD WORK</vt:lpstr>
      <vt:lpstr>MODEL #4: ASSESSMENT OF FIELD WORK</vt:lpstr>
      <vt:lpstr>MODEL #4: ASSESSMENT OF FIELD WORK</vt:lpstr>
      <vt:lpstr>PowerPoint Presentation</vt:lpstr>
      <vt:lpstr>Discussion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Love</dc:creator>
  <cp:lastModifiedBy>Microsoft Office User</cp:lastModifiedBy>
  <cp:revision>225</cp:revision>
  <cp:lastPrinted>2014-05-13T16:42:03Z</cp:lastPrinted>
  <dcterms:modified xsi:type="dcterms:W3CDTF">2016-01-22T04:16:09Z</dcterms:modified>
</cp:coreProperties>
</file>