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59" r:id="rId12"/>
    <p:sldId id="269" r:id="rId13"/>
    <p:sldId id="270" r:id="rId14"/>
    <p:sldId id="271" r:id="rId15"/>
    <p:sldId id="260" r:id="rId16"/>
    <p:sldId id="272" r:id="rId17"/>
    <p:sldId id="273" r:id="rId18"/>
    <p:sldId id="261" r:id="rId19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>
      <p:cViewPr varScale="1">
        <p:scale>
          <a:sx n="100" d="100"/>
          <a:sy n="100" d="100"/>
        </p:scale>
        <p:origin x="-8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tags" Target="tags/tag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7C15C-C5E8-4CC4-878C-E085EB347DE2}" type="datetimeFigureOut">
              <a:rPr lang="en-US" smtClean="0"/>
              <a:pPr/>
              <a:t>9/8/13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B7CDF-D981-4B8E-B14D-73F2CE2B7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45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B7CDF-D981-4B8E-B14D-73F2CE2B71B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5ED-1CC4-4F9D-8A7D-9A9FC8B8B80B}" type="datetimeFigureOut">
              <a:rPr lang="en-US" smtClean="0"/>
              <a:pPr/>
              <a:t>9/8/13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6432-0EC0-4304-9AB4-3A2B3EBAA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5ED-1CC4-4F9D-8A7D-9A9FC8B8B80B}" type="datetimeFigureOut">
              <a:rPr lang="en-US" smtClean="0"/>
              <a:pPr/>
              <a:t>9/8/13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6432-0EC0-4304-9AB4-3A2B3EBAA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5ED-1CC4-4F9D-8A7D-9A9FC8B8B80B}" type="datetimeFigureOut">
              <a:rPr lang="en-US" smtClean="0"/>
              <a:pPr/>
              <a:t>9/8/13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6432-0EC0-4304-9AB4-3A2B3EBAA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5ED-1CC4-4F9D-8A7D-9A9FC8B8B80B}" type="datetimeFigureOut">
              <a:rPr lang="en-US" smtClean="0"/>
              <a:pPr/>
              <a:t>9/8/13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6432-0EC0-4304-9AB4-3A2B3EBAA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5ED-1CC4-4F9D-8A7D-9A9FC8B8B80B}" type="datetimeFigureOut">
              <a:rPr lang="en-US" smtClean="0"/>
              <a:pPr/>
              <a:t>9/8/13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6432-0EC0-4304-9AB4-3A2B3EBAA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5ED-1CC4-4F9D-8A7D-9A9FC8B8B80B}" type="datetimeFigureOut">
              <a:rPr lang="en-US" smtClean="0"/>
              <a:pPr/>
              <a:t>9/8/13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6432-0EC0-4304-9AB4-3A2B3EBAA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5ED-1CC4-4F9D-8A7D-9A9FC8B8B80B}" type="datetimeFigureOut">
              <a:rPr lang="en-US" smtClean="0"/>
              <a:pPr/>
              <a:t>9/8/13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6432-0EC0-4304-9AB4-3A2B3EBAA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5ED-1CC4-4F9D-8A7D-9A9FC8B8B80B}" type="datetimeFigureOut">
              <a:rPr lang="en-US" smtClean="0"/>
              <a:pPr/>
              <a:t>9/8/13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6432-0EC0-4304-9AB4-3A2B3EBAA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5ED-1CC4-4F9D-8A7D-9A9FC8B8B80B}" type="datetimeFigureOut">
              <a:rPr lang="en-US" smtClean="0"/>
              <a:pPr/>
              <a:t>9/8/13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6432-0EC0-4304-9AB4-3A2B3EBAA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37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605ED-1CC4-4F9D-8A7D-9A9FC8B8B80B}" type="datetimeFigureOut">
              <a:rPr lang="en-US" smtClean="0"/>
              <a:pPr/>
              <a:t>9/8/13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6432-0EC0-4304-9AB4-3A2B3EBAA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4.jpe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openxmlformats.org/officeDocument/2006/relationships/image" Target="../media/image4.jpe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0.jpeg"/><Relationship Id="rId6" Type="http://schemas.openxmlformats.org/officeDocument/2006/relationships/image" Target="../media/image16.jpe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>
            <a:off x="304799" y="152400"/>
            <a:ext cx="8610601" cy="6668745"/>
            <a:chOff x="228600" y="113055"/>
            <a:chExt cx="8610601" cy="6668745"/>
          </a:xfrm>
        </p:grpSpPr>
        <p:sp>
          <p:nvSpPr>
            <p:cNvPr id="6" name="Freeform 5"/>
            <p:cNvSpPr/>
            <p:nvPr/>
          </p:nvSpPr>
          <p:spPr>
            <a:xfrm>
              <a:off x="803492" y="113056"/>
              <a:ext cx="764989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13056"/>
              <a:ext cx="45991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91810" y="511745"/>
              <a:ext cx="731059" cy="229957"/>
              <a:chOff x="2692557" y="1331025"/>
              <a:chExt cx="484497" cy="1524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91810" y="896002"/>
              <a:ext cx="731059" cy="229957"/>
              <a:chOff x="2692557" y="1331025"/>
              <a:chExt cx="484497" cy="1524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91810" y="1280259"/>
              <a:ext cx="731059" cy="229957"/>
              <a:chOff x="2692557" y="1331025"/>
              <a:chExt cx="484497" cy="1524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91810" y="1664517"/>
              <a:ext cx="731059" cy="229957"/>
              <a:chOff x="2692557" y="1331025"/>
              <a:chExt cx="484497" cy="1524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91810" y="2048774"/>
              <a:ext cx="731059" cy="229957"/>
              <a:chOff x="2692557" y="1331025"/>
              <a:chExt cx="484497" cy="1524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91810" y="2433031"/>
              <a:ext cx="731059" cy="229957"/>
              <a:chOff x="2692557" y="1331025"/>
              <a:chExt cx="484497" cy="1524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91810" y="2817288"/>
              <a:ext cx="731059" cy="229957"/>
              <a:chOff x="2692557" y="1331025"/>
              <a:chExt cx="484497" cy="1524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391810" y="3201545"/>
              <a:ext cx="731059" cy="229957"/>
              <a:chOff x="2692557" y="1331025"/>
              <a:chExt cx="484497" cy="1524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91810" y="3585802"/>
              <a:ext cx="731059" cy="229957"/>
              <a:chOff x="2692557" y="1331025"/>
              <a:chExt cx="484497" cy="1524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391810" y="3970059"/>
              <a:ext cx="731059" cy="229957"/>
              <a:chOff x="2692557" y="1331025"/>
              <a:chExt cx="484497" cy="1524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391810" y="4354316"/>
              <a:ext cx="731059" cy="229957"/>
              <a:chOff x="2692557" y="1331025"/>
              <a:chExt cx="484497" cy="1524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91810" y="4738573"/>
              <a:ext cx="731059" cy="229957"/>
              <a:chOff x="2692557" y="1331025"/>
              <a:chExt cx="484497" cy="1524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91810" y="5122830"/>
              <a:ext cx="731059" cy="229957"/>
              <a:chOff x="2692557" y="1331025"/>
              <a:chExt cx="484497" cy="1524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391810" y="5507087"/>
              <a:ext cx="731059" cy="229957"/>
              <a:chOff x="2692557" y="1331025"/>
              <a:chExt cx="484497" cy="15240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391810" y="5891344"/>
              <a:ext cx="731059" cy="229957"/>
              <a:chOff x="2692557" y="1331025"/>
              <a:chExt cx="484497" cy="1524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391810" y="6275601"/>
              <a:ext cx="731059" cy="229957"/>
              <a:chOff x="2692557" y="1331025"/>
              <a:chExt cx="484497" cy="1524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ound Same Side Corner Rectangle 74"/>
            <p:cNvSpPr/>
            <p:nvPr/>
          </p:nvSpPr>
          <p:spPr>
            <a:xfrm rot="5400000">
              <a:off x="7942370" y="549973"/>
              <a:ext cx="1333749" cy="459913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 Same Side Corner Rectangle 75"/>
            <p:cNvSpPr/>
            <p:nvPr/>
          </p:nvSpPr>
          <p:spPr>
            <a:xfrm rot="5400000">
              <a:off x="7942370" y="1883722"/>
              <a:ext cx="1333749" cy="459913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 Same Side Corner Rectangle 76"/>
            <p:cNvSpPr/>
            <p:nvPr/>
          </p:nvSpPr>
          <p:spPr>
            <a:xfrm rot="5400000">
              <a:off x="7942370" y="3217471"/>
              <a:ext cx="1333749" cy="459913"/>
            </a:xfrm>
            <a:prstGeom prst="round2SameRect">
              <a:avLst/>
            </a:prstGeom>
            <a:solidFill>
              <a:schemeClr val="accent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 Same Side Corner Rectangle 77"/>
            <p:cNvSpPr/>
            <p:nvPr/>
          </p:nvSpPr>
          <p:spPr>
            <a:xfrm rot="5400000">
              <a:off x="7942370" y="4551220"/>
              <a:ext cx="1333749" cy="459913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 Same Side Corner Rectangle 78"/>
            <p:cNvSpPr/>
            <p:nvPr/>
          </p:nvSpPr>
          <p:spPr>
            <a:xfrm rot="5400000">
              <a:off x="7942370" y="5884969"/>
              <a:ext cx="1333749" cy="459913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057400" y="381000"/>
            <a:ext cx="488427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Space Matters:</a:t>
            </a:r>
          </a:p>
          <a:p>
            <a:r>
              <a:rPr lang="en-US" sz="3200" dirty="0" smtClean="0"/>
              <a:t>Creating an Environment for </a:t>
            </a:r>
          </a:p>
          <a:p>
            <a:r>
              <a:rPr lang="en-US" sz="3200" dirty="0" smtClean="0"/>
              <a:t>Cultural Inclusivity</a:t>
            </a:r>
            <a:endParaRPr lang="en-US" sz="3200" dirty="0"/>
          </a:p>
        </p:txBody>
      </p:sp>
      <p:sp>
        <p:nvSpPr>
          <p:cNvPr id="159" name="TextBox 158"/>
          <p:cNvSpPr txBox="1"/>
          <p:nvPr/>
        </p:nvSpPr>
        <p:spPr>
          <a:xfrm>
            <a:off x="1981200" y="51816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By Melody Buckner</a:t>
            </a:r>
          </a:p>
          <a:p>
            <a:pPr algn="r"/>
            <a:r>
              <a:rPr lang="en-US" sz="2000" dirty="0" smtClean="0"/>
              <a:t>For LRC 595E – The Anthropology of Education</a:t>
            </a:r>
          </a:p>
          <a:p>
            <a:pPr algn="r"/>
            <a:r>
              <a:rPr lang="en-US" sz="2000" dirty="0" smtClean="0"/>
              <a:t>Fall 2010</a:t>
            </a:r>
            <a:endParaRPr lang="en-US" sz="2000" dirty="0"/>
          </a:p>
        </p:txBody>
      </p:sp>
      <p:pic>
        <p:nvPicPr>
          <p:cNvPr id="80" name="Picture 79" descr="Clocks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242566"/>
            <a:ext cx="4343400" cy="2786634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 rot="5400000">
            <a:off x="7995166" y="6916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 rot="5400000">
            <a:off x="8223766" y="1987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 rot="5400000">
            <a:off x="8223766" y="34348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virtual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 rot="5400000">
            <a:off x="8223766" y="4654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blended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 rot="5400000">
            <a:off x="8121133" y="5987535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6"/>
          <p:cNvGrpSpPr/>
          <p:nvPr/>
        </p:nvGrpSpPr>
        <p:grpSpPr>
          <a:xfrm>
            <a:off x="228600" y="152400"/>
            <a:ext cx="8610601" cy="6668745"/>
            <a:chOff x="228600" y="113055"/>
            <a:chExt cx="8610601" cy="6668745"/>
          </a:xfrm>
        </p:grpSpPr>
        <p:sp>
          <p:nvSpPr>
            <p:cNvPr id="6" name="Freeform 5"/>
            <p:cNvSpPr/>
            <p:nvPr/>
          </p:nvSpPr>
          <p:spPr>
            <a:xfrm>
              <a:off x="803492" y="113056"/>
              <a:ext cx="764989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13056"/>
              <a:ext cx="45991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391810" y="511745"/>
              <a:ext cx="731059" cy="229957"/>
              <a:chOff x="2692557" y="1331025"/>
              <a:chExt cx="484497" cy="1524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391810" y="896002"/>
              <a:ext cx="731059" cy="229957"/>
              <a:chOff x="2692557" y="1331025"/>
              <a:chExt cx="484497" cy="1524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8"/>
            <p:cNvGrpSpPr/>
            <p:nvPr/>
          </p:nvGrpSpPr>
          <p:grpSpPr>
            <a:xfrm>
              <a:off x="391810" y="1280259"/>
              <a:ext cx="731059" cy="229957"/>
              <a:chOff x="2692557" y="1331025"/>
              <a:chExt cx="484497" cy="1524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>
              <a:off x="391810" y="1664517"/>
              <a:ext cx="731059" cy="229957"/>
              <a:chOff x="2692557" y="1331025"/>
              <a:chExt cx="484497" cy="1524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26"/>
            <p:cNvGrpSpPr/>
            <p:nvPr/>
          </p:nvGrpSpPr>
          <p:grpSpPr>
            <a:xfrm>
              <a:off x="391810" y="2048774"/>
              <a:ext cx="731059" cy="229957"/>
              <a:chOff x="2692557" y="1331025"/>
              <a:chExt cx="484497" cy="1524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0"/>
            <p:cNvGrpSpPr/>
            <p:nvPr/>
          </p:nvGrpSpPr>
          <p:grpSpPr>
            <a:xfrm>
              <a:off x="391810" y="2433031"/>
              <a:ext cx="731059" cy="229957"/>
              <a:chOff x="2692557" y="1331025"/>
              <a:chExt cx="484497" cy="1524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34"/>
            <p:cNvGrpSpPr/>
            <p:nvPr/>
          </p:nvGrpSpPr>
          <p:grpSpPr>
            <a:xfrm>
              <a:off x="391810" y="2817288"/>
              <a:ext cx="731059" cy="229957"/>
              <a:chOff x="2692557" y="1331025"/>
              <a:chExt cx="484497" cy="1524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38"/>
            <p:cNvGrpSpPr/>
            <p:nvPr/>
          </p:nvGrpSpPr>
          <p:grpSpPr>
            <a:xfrm>
              <a:off x="391810" y="3201545"/>
              <a:ext cx="731059" cy="229957"/>
              <a:chOff x="2692557" y="1331025"/>
              <a:chExt cx="484497" cy="1524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42"/>
            <p:cNvGrpSpPr/>
            <p:nvPr/>
          </p:nvGrpSpPr>
          <p:grpSpPr>
            <a:xfrm>
              <a:off x="391810" y="3585802"/>
              <a:ext cx="731059" cy="229957"/>
              <a:chOff x="2692557" y="1331025"/>
              <a:chExt cx="484497" cy="1524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46"/>
            <p:cNvGrpSpPr/>
            <p:nvPr/>
          </p:nvGrpSpPr>
          <p:grpSpPr>
            <a:xfrm>
              <a:off x="391810" y="3970059"/>
              <a:ext cx="731059" cy="229957"/>
              <a:chOff x="2692557" y="1331025"/>
              <a:chExt cx="484497" cy="1524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50"/>
            <p:cNvGrpSpPr/>
            <p:nvPr/>
          </p:nvGrpSpPr>
          <p:grpSpPr>
            <a:xfrm>
              <a:off x="391810" y="4354316"/>
              <a:ext cx="731059" cy="229957"/>
              <a:chOff x="2692557" y="1331025"/>
              <a:chExt cx="484497" cy="1524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54"/>
            <p:cNvGrpSpPr/>
            <p:nvPr/>
          </p:nvGrpSpPr>
          <p:grpSpPr>
            <a:xfrm>
              <a:off x="391810" y="4738573"/>
              <a:ext cx="731059" cy="229957"/>
              <a:chOff x="2692557" y="1331025"/>
              <a:chExt cx="484497" cy="1524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58"/>
            <p:cNvGrpSpPr/>
            <p:nvPr/>
          </p:nvGrpSpPr>
          <p:grpSpPr>
            <a:xfrm>
              <a:off x="391810" y="5122830"/>
              <a:ext cx="731059" cy="229957"/>
              <a:chOff x="2692557" y="1331025"/>
              <a:chExt cx="484497" cy="1524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62"/>
            <p:cNvGrpSpPr/>
            <p:nvPr/>
          </p:nvGrpSpPr>
          <p:grpSpPr>
            <a:xfrm>
              <a:off x="391810" y="5507087"/>
              <a:ext cx="731059" cy="229957"/>
              <a:chOff x="2692557" y="1331025"/>
              <a:chExt cx="484497" cy="15240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66"/>
            <p:cNvGrpSpPr/>
            <p:nvPr/>
          </p:nvGrpSpPr>
          <p:grpSpPr>
            <a:xfrm>
              <a:off x="391810" y="5891344"/>
              <a:ext cx="731059" cy="229957"/>
              <a:chOff x="2692557" y="1331025"/>
              <a:chExt cx="484497" cy="1524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70"/>
            <p:cNvGrpSpPr/>
            <p:nvPr/>
          </p:nvGrpSpPr>
          <p:grpSpPr>
            <a:xfrm>
              <a:off x="391810" y="6275601"/>
              <a:ext cx="731059" cy="229957"/>
              <a:chOff x="2692557" y="1331025"/>
              <a:chExt cx="484497" cy="1524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ound Same Side Corner Rectangle 74"/>
            <p:cNvSpPr/>
            <p:nvPr/>
          </p:nvSpPr>
          <p:spPr>
            <a:xfrm rot="5400000">
              <a:off x="7942370" y="549973"/>
              <a:ext cx="1333749" cy="459913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 Same Side Corner Rectangle 75"/>
            <p:cNvSpPr/>
            <p:nvPr/>
          </p:nvSpPr>
          <p:spPr>
            <a:xfrm rot="5400000">
              <a:off x="7942370" y="1883722"/>
              <a:ext cx="1333749" cy="459913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 Same Side Corner Rectangle 76"/>
            <p:cNvSpPr/>
            <p:nvPr/>
          </p:nvSpPr>
          <p:spPr>
            <a:xfrm rot="5400000">
              <a:off x="7942370" y="3217471"/>
              <a:ext cx="1333749" cy="459913"/>
            </a:xfrm>
            <a:prstGeom prst="round2SameRect">
              <a:avLst/>
            </a:prstGeom>
            <a:solidFill>
              <a:schemeClr val="accent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 Same Side Corner Rectangle 77"/>
            <p:cNvSpPr/>
            <p:nvPr/>
          </p:nvSpPr>
          <p:spPr>
            <a:xfrm rot="5400000">
              <a:off x="7942370" y="4551220"/>
              <a:ext cx="1333749" cy="459913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 Same Side Corner Rectangle 78"/>
            <p:cNvSpPr/>
            <p:nvPr/>
          </p:nvSpPr>
          <p:spPr>
            <a:xfrm rot="5400000">
              <a:off x="7942370" y="5884969"/>
              <a:ext cx="1333749" cy="459913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295400" y="304800"/>
              <a:ext cx="6934200" cy="6299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hevron 84"/>
            <p:cNvSpPr/>
            <p:nvPr/>
          </p:nvSpPr>
          <p:spPr>
            <a:xfrm>
              <a:off x="7696200" y="6096000"/>
              <a:ext cx="381000" cy="381000"/>
            </a:xfrm>
            <a:prstGeom prst="chevron">
              <a:avLst/>
            </a:prstGeom>
            <a:solidFill>
              <a:schemeClr val="accent5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Chevron 85"/>
            <p:cNvSpPr/>
            <p:nvPr/>
          </p:nvSpPr>
          <p:spPr>
            <a:xfrm flipH="1">
              <a:off x="1447800" y="6096000"/>
              <a:ext cx="381000" cy="381000"/>
            </a:xfrm>
            <a:prstGeom prst="chevron">
              <a:avLst/>
            </a:prstGeom>
            <a:solidFill>
              <a:schemeClr val="accent5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 rot="5400000">
            <a:off x="7918966" y="6916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 rot="5400000">
            <a:off x="8147566" y="1987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 rot="5400000">
            <a:off x="8147566" y="33586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virtual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 rot="5400000">
            <a:off x="8147566" y="4654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blended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 rot="5400000">
            <a:off x="8044933" y="5987535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1676400" y="533400"/>
            <a:ext cx="388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Physical Spaces</a:t>
            </a:r>
            <a:endParaRPr lang="en-US" sz="3200" dirty="0"/>
          </a:p>
        </p:txBody>
      </p:sp>
      <p:sp>
        <p:nvSpPr>
          <p:cNvPr id="91" name="TextBox 90"/>
          <p:cNvSpPr txBox="1"/>
          <p:nvPr/>
        </p:nvSpPr>
        <p:spPr>
          <a:xfrm>
            <a:off x="1905000" y="1143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Formal Spaces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334000" y="2743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 Classroom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3962400" y="4114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Teaching Labs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6705600" y="5638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Labs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886200" y="5791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Mobile Computer Labs</a:t>
            </a:r>
          </a:p>
        </p:txBody>
      </p:sp>
      <p:pic>
        <p:nvPicPr>
          <p:cNvPr id="94" name="Picture 93" descr="New-Classroom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609600"/>
            <a:ext cx="2714752" cy="2036064"/>
          </a:xfrm>
          <a:prstGeom prst="rect">
            <a:avLst/>
          </a:prstGeom>
        </p:spPr>
      </p:pic>
      <p:pic>
        <p:nvPicPr>
          <p:cNvPr id="96" name="Picture 95" descr="Lab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676400"/>
            <a:ext cx="3542657" cy="2360295"/>
          </a:xfrm>
          <a:prstGeom prst="rect">
            <a:avLst/>
          </a:prstGeom>
        </p:spPr>
      </p:pic>
      <p:pic>
        <p:nvPicPr>
          <p:cNvPr id="97" name="Picture 96" descr="lab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267200"/>
            <a:ext cx="1926432" cy="2137182"/>
          </a:xfrm>
          <a:prstGeom prst="rect">
            <a:avLst/>
          </a:prstGeom>
        </p:spPr>
      </p:pic>
      <p:pic>
        <p:nvPicPr>
          <p:cNvPr id="98" name="Picture 97" descr="computer la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3352800"/>
            <a:ext cx="3048000" cy="2286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5" grpId="0"/>
      <p:bldP spid="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228600" y="113055"/>
            <a:ext cx="8610601" cy="6668745"/>
            <a:chOff x="228600" y="113055"/>
            <a:chExt cx="8610601" cy="6668745"/>
          </a:xfrm>
        </p:grpSpPr>
        <p:sp>
          <p:nvSpPr>
            <p:cNvPr id="6" name="Freeform 5"/>
            <p:cNvSpPr/>
            <p:nvPr/>
          </p:nvSpPr>
          <p:spPr>
            <a:xfrm>
              <a:off x="803492" y="113056"/>
              <a:ext cx="764989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13056"/>
              <a:ext cx="45991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2"/>
            <p:cNvGrpSpPr/>
            <p:nvPr/>
          </p:nvGrpSpPr>
          <p:grpSpPr>
            <a:xfrm>
              <a:off x="391810" y="511745"/>
              <a:ext cx="731059" cy="229957"/>
              <a:chOff x="2692557" y="1331025"/>
              <a:chExt cx="484497" cy="1524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" name="Group 14"/>
            <p:cNvGrpSpPr/>
            <p:nvPr/>
          </p:nvGrpSpPr>
          <p:grpSpPr>
            <a:xfrm>
              <a:off x="391810" y="896002"/>
              <a:ext cx="731059" cy="229957"/>
              <a:chOff x="2692557" y="1331025"/>
              <a:chExt cx="484497" cy="1524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8"/>
            <p:cNvGrpSpPr/>
            <p:nvPr/>
          </p:nvGrpSpPr>
          <p:grpSpPr>
            <a:xfrm>
              <a:off x="391810" y="1280259"/>
              <a:ext cx="731059" cy="229957"/>
              <a:chOff x="2692557" y="1331025"/>
              <a:chExt cx="484497" cy="1524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22"/>
            <p:cNvGrpSpPr/>
            <p:nvPr/>
          </p:nvGrpSpPr>
          <p:grpSpPr>
            <a:xfrm>
              <a:off x="391810" y="1664517"/>
              <a:ext cx="731059" cy="229957"/>
              <a:chOff x="2692557" y="1331025"/>
              <a:chExt cx="484497" cy="1524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26"/>
            <p:cNvGrpSpPr/>
            <p:nvPr/>
          </p:nvGrpSpPr>
          <p:grpSpPr>
            <a:xfrm>
              <a:off x="391810" y="2048774"/>
              <a:ext cx="731059" cy="229957"/>
              <a:chOff x="2692557" y="1331025"/>
              <a:chExt cx="484497" cy="1524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30"/>
            <p:cNvGrpSpPr/>
            <p:nvPr/>
          </p:nvGrpSpPr>
          <p:grpSpPr>
            <a:xfrm>
              <a:off x="391810" y="2433031"/>
              <a:ext cx="731059" cy="229957"/>
              <a:chOff x="2692557" y="1331025"/>
              <a:chExt cx="484497" cy="1524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4"/>
            <p:cNvGrpSpPr/>
            <p:nvPr/>
          </p:nvGrpSpPr>
          <p:grpSpPr>
            <a:xfrm>
              <a:off x="391810" y="2817288"/>
              <a:ext cx="731059" cy="229957"/>
              <a:chOff x="2692557" y="1331025"/>
              <a:chExt cx="484497" cy="1524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38"/>
            <p:cNvGrpSpPr/>
            <p:nvPr/>
          </p:nvGrpSpPr>
          <p:grpSpPr>
            <a:xfrm>
              <a:off x="391810" y="3201545"/>
              <a:ext cx="731059" cy="229957"/>
              <a:chOff x="2692557" y="1331025"/>
              <a:chExt cx="484497" cy="1524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42"/>
            <p:cNvGrpSpPr/>
            <p:nvPr/>
          </p:nvGrpSpPr>
          <p:grpSpPr>
            <a:xfrm>
              <a:off x="391810" y="3585802"/>
              <a:ext cx="731059" cy="229957"/>
              <a:chOff x="2692557" y="1331025"/>
              <a:chExt cx="484497" cy="1524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46"/>
            <p:cNvGrpSpPr/>
            <p:nvPr/>
          </p:nvGrpSpPr>
          <p:grpSpPr>
            <a:xfrm>
              <a:off x="391810" y="3970059"/>
              <a:ext cx="731059" cy="229957"/>
              <a:chOff x="2692557" y="1331025"/>
              <a:chExt cx="484497" cy="1524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50"/>
            <p:cNvGrpSpPr/>
            <p:nvPr/>
          </p:nvGrpSpPr>
          <p:grpSpPr>
            <a:xfrm>
              <a:off x="391810" y="4354316"/>
              <a:ext cx="731059" cy="229957"/>
              <a:chOff x="2692557" y="1331025"/>
              <a:chExt cx="484497" cy="1524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54"/>
            <p:cNvGrpSpPr/>
            <p:nvPr/>
          </p:nvGrpSpPr>
          <p:grpSpPr>
            <a:xfrm>
              <a:off x="391810" y="4738573"/>
              <a:ext cx="731059" cy="229957"/>
              <a:chOff x="2692557" y="1331025"/>
              <a:chExt cx="484497" cy="1524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58"/>
            <p:cNvGrpSpPr/>
            <p:nvPr/>
          </p:nvGrpSpPr>
          <p:grpSpPr>
            <a:xfrm>
              <a:off x="391810" y="5122830"/>
              <a:ext cx="731059" cy="229957"/>
              <a:chOff x="2692557" y="1331025"/>
              <a:chExt cx="484497" cy="1524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62"/>
            <p:cNvGrpSpPr/>
            <p:nvPr/>
          </p:nvGrpSpPr>
          <p:grpSpPr>
            <a:xfrm>
              <a:off x="391810" y="5507087"/>
              <a:ext cx="731059" cy="229957"/>
              <a:chOff x="2692557" y="1331025"/>
              <a:chExt cx="484497" cy="15240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66"/>
            <p:cNvGrpSpPr/>
            <p:nvPr/>
          </p:nvGrpSpPr>
          <p:grpSpPr>
            <a:xfrm>
              <a:off x="391810" y="5891344"/>
              <a:ext cx="731059" cy="229957"/>
              <a:chOff x="2692557" y="1331025"/>
              <a:chExt cx="484497" cy="1524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70"/>
            <p:cNvGrpSpPr/>
            <p:nvPr/>
          </p:nvGrpSpPr>
          <p:grpSpPr>
            <a:xfrm>
              <a:off x="391810" y="6275601"/>
              <a:ext cx="731059" cy="229957"/>
              <a:chOff x="2692557" y="1331025"/>
              <a:chExt cx="484497" cy="1524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ound Same Side Corner Rectangle 74"/>
            <p:cNvSpPr/>
            <p:nvPr/>
          </p:nvSpPr>
          <p:spPr>
            <a:xfrm rot="5400000">
              <a:off x="7942370" y="549973"/>
              <a:ext cx="1333749" cy="459913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 Same Side Corner Rectangle 75"/>
            <p:cNvSpPr/>
            <p:nvPr/>
          </p:nvSpPr>
          <p:spPr>
            <a:xfrm rot="5400000">
              <a:off x="7942370" y="1883722"/>
              <a:ext cx="1333749" cy="459913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 Same Side Corner Rectangle 76"/>
            <p:cNvSpPr/>
            <p:nvPr/>
          </p:nvSpPr>
          <p:spPr>
            <a:xfrm rot="5400000">
              <a:off x="7942370" y="3217471"/>
              <a:ext cx="1333749" cy="459913"/>
            </a:xfrm>
            <a:prstGeom prst="round2Same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 Same Side Corner Rectangle 77"/>
            <p:cNvSpPr/>
            <p:nvPr/>
          </p:nvSpPr>
          <p:spPr>
            <a:xfrm rot="5400000">
              <a:off x="7942370" y="4551220"/>
              <a:ext cx="1333749" cy="459913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 Same Side Corner Rectangle 78"/>
            <p:cNvSpPr/>
            <p:nvPr/>
          </p:nvSpPr>
          <p:spPr>
            <a:xfrm rot="5400000">
              <a:off x="7942370" y="5884969"/>
              <a:ext cx="1333749" cy="459913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295400" y="304800"/>
              <a:ext cx="6934200" cy="6299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hevron 84"/>
            <p:cNvSpPr/>
            <p:nvPr/>
          </p:nvSpPr>
          <p:spPr>
            <a:xfrm>
              <a:off x="7696200" y="6096000"/>
              <a:ext cx="381000" cy="381000"/>
            </a:xfrm>
            <a:prstGeom prst="chevron">
              <a:avLst/>
            </a:prstGeom>
            <a:solidFill>
              <a:schemeClr val="accent4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Chevron 85"/>
            <p:cNvSpPr/>
            <p:nvPr/>
          </p:nvSpPr>
          <p:spPr>
            <a:xfrm flipH="1">
              <a:off x="1447800" y="6096000"/>
              <a:ext cx="381000" cy="381000"/>
            </a:xfrm>
            <a:prstGeom prst="chevron">
              <a:avLst/>
            </a:prstGeom>
            <a:solidFill>
              <a:schemeClr val="accent4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 rot="5400000">
            <a:off x="7918966" y="6916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 rot="5400000">
            <a:off x="8147566" y="1987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 rot="5400000">
            <a:off x="8147566" y="33586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virtual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 rot="5400000">
            <a:off x="8147566" y="4654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blended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 rot="5400000">
            <a:off x="8044933" y="5987535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1676400" y="533400"/>
            <a:ext cx="388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Virtual Spaces</a:t>
            </a:r>
            <a:endParaRPr lang="en-US" sz="3200" dirty="0"/>
          </a:p>
        </p:txBody>
      </p:sp>
      <p:sp>
        <p:nvSpPr>
          <p:cNvPr id="91" name="TextBox 90"/>
          <p:cNvSpPr txBox="1"/>
          <p:nvPr/>
        </p:nvSpPr>
        <p:spPr>
          <a:xfrm>
            <a:off x="1905000" y="3087469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Culturally Pluralistic – insure that the space takes into account cognitive, social and pedagogical issues.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1905000" y="1295400"/>
            <a:ext cx="5410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Includes:</a:t>
            </a:r>
          </a:p>
          <a:p>
            <a:r>
              <a:rPr lang="en-US" dirty="0" smtClean="0"/>
              <a:t>	Online Courses</a:t>
            </a:r>
          </a:p>
          <a:p>
            <a:r>
              <a:rPr lang="en-US" dirty="0" smtClean="0"/>
              <a:t>	Virtual Worlds</a:t>
            </a:r>
          </a:p>
          <a:p>
            <a:r>
              <a:rPr lang="en-US" dirty="0" smtClean="0"/>
              <a:t>	Social Networking</a:t>
            </a:r>
          </a:p>
          <a:p>
            <a:r>
              <a:rPr lang="en-US" dirty="0" smtClean="0"/>
              <a:t>	Synchronous/Asynchronous Meetings</a:t>
            </a:r>
          </a:p>
          <a:p>
            <a:r>
              <a:rPr lang="en-US" dirty="0" smtClean="0"/>
              <a:t>	Web 2.0 Tools  </a:t>
            </a:r>
            <a:endParaRPr lang="en-US" dirty="0"/>
          </a:p>
        </p:txBody>
      </p:sp>
      <p:pic>
        <p:nvPicPr>
          <p:cNvPr id="93" name="Picture 92" descr="SL01_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81001"/>
            <a:ext cx="3250698" cy="1826260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1905000" y="3810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Henderson states that no design of a learning environment can be culturally neutral.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1905000" y="46482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 sees the following approaches: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 Inclusive or perspective approach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 Inverted curriculum approach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 Culturally one-dimensional approach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6"/>
          <p:cNvGrpSpPr/>
          <p:nvPr/>
        </p:nvGrpSpPr>
        <p:grpSpPr>
          <a:xfrm>
            <a:off x="228600" y="113055"/>
            <a:ext cx="8610601" cy="6668745"/>
            <a:chOff x="228600" y="113055"/>
            <a:chExt cx="8610601" cy="6668745"/>
          </a:xfrm>
        </p:grpSpPr>
        <p:sp>
          <p:nvSpPr>
            <p:cNvPr id="6" name="Freeform 5"/>
            <p:cNvSpPr/>
            <p:nvPr/>
          </p:nvSpPr>
          <p:spPr>
            <a:xfrm>
              <a:off x="803492" y="113056"/>
              <a:ext cx="764989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13056"/>
              <a:ext cx="45991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391810" y="511745"/>
              <a:ext cx="731059" cy="229957"/>
              <a:chOff x="2692557" y="1331025"/>
              <a:chExt cx="484497" cy="1524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391810" y="896002"/>
              <a:ext cx="731059" cy="229957"/>
              <a:chOff x="2692557" y="1331025"/>
              <a:chExt cx="484497" cy="1524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8"/>
            <p:cNvGrpSpPr/>
            <p:nvPr/>
          </p:nvGrpSpPr>
          <p:grpSpPr>
            <a:xfrm>
              <a:off x="391810" y="1280259"/>
              <a:ext cx="731059" cy="229957"/>
              <a:chOff x="2692557" y="1331025"/>
              <a:chExt cx="484497" cy="1524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>
              <a:off x="391810" y="1664517"/>
              <a:ext cx="731059" cy="229957"/>
              <a:chOff x="2692557" y="1331025"/>
              <a:chExt cx="484497" cy="1524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26"/>
            <p:cNvGrpSpPr/>
            <p:nvPr/>
          </p:nvGrpSpPr>
          <p:grpSpPr>
            <a:xfrm>
              <a:off x="391810" y="2048774"/>
              <a:ext cx="731059" cy="229957"/>
              <a:chOff x="2692557" y="1331025"/>
              <a:chExt cx="484497" cy="1524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0"/>
            <p:cNvGrpSpPr/>
            <p:nvPr/>
          </p:nvGrpSpPr>
          <p:grpSpPr>
            <a:xfrm>
              <a:off x="391810" y="2433031"/>
              <a:ext cx="731059" cy="229957"/>
              <a:chOff x="2692557" y="1331025"/>
              <a:chExt cx="484497" cy="1524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34"/>
            <p:cNvGrpSpPr/>
            <p:nvPr/>
          </p:nvGrpSpPr>
          <p:grpSpPr>
            <a:xfrm>
              <a:off x="391810" y="2817288"/>
              <a:ext cx="731059" cy="229957"/>
              <a:chOff x="2692557" y="1331025"/>
              <a:chExt cx="484497" cy="1524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38"/>
            <p:cNvGrpSpPr/>
            <p:nvPr/>
          </p:nvGrpSpPr>
          <p:grpSpPr>
            <a:xfrm>
              <a:off x="391810" y="3201545"/>
              <a:ext cx="731059" cy="229957"/>
              <a:chOff x="2692557" y="1331025"/>
              <a:chExt cx="484497" cy="1524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42"/>
            <p:cNvGrpSpPr/>
            <p:nvPr/>
          </p:nvGrpSpPr>
          <p:grpSpPr>
            <a:xfrm>
              <a:off x="391810" y="3585802"/>
              <a:ext cx="731059" cy="229957"/>
              <a:chOff x="2692557" y="1331025"/>
              <a:chExt cx="484497" cy="1524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46"/>
            <p:cNvGrpSpPr/>
            <p:nvPr/>
          </p:nvGrpSpPr>
          <p:grpSpPr>
            <a:xfrm>
              <a:off x="391810" y="3970059"/>
              <a:ext cx="731059" cy="229957"/>
              <a:chOff x="2692557" y="1331025"/>
              <a:chExt cx="484497" cy="1524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50"/>
            <p:cNvGrpSpPr/>
            <p:nvPr/>
          </p:nvGrpSpPr>
          <p:grpSpPr>
            <a:xfrm>
              <a:off x="391810" y="4354316"/>
              <a:ext cx="731059" cy="229957"/>
              <a:chOff x="2692557" y="1331025"/>
              <a:chExt cx="484497" cy="1524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54"/>
            <p:cNvGrpSpPr/>
            <p:nvPr/>
          </p:nvGrpSpPr>
          <p:grpSpPr>
            <a:xfrm>
              <a:off x="391810" y="4738573"/>
              <a:ext cx="731059" cy="229957"/>
              <a:chOff x="2692557" y="1331025"/>
              <a:chExt cx="484497" cy="1524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58"/>
            <p:cNvGrpSpPr/>
            <p:nvPr/>
          </p:nvGrpSpPr>
          <p:grpSpPr>
            <a:xfrm>
              <a:off x="391810" y="5122830"/>
              <a:ext cx="731059" cy="229957"/>
              <a:chOff x="2692557" y="1331025"/>
              <a:chExt cx="484497" cy="1524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62"/>
            <p:cNvGrpSpPr/>
            <p:nvPr/>
          </p:nvGrpSpPr>
          <p:grpSpPr>
            <a:xfrm>
              <a:off x="391810" y="5507087"/>
              <a:ext cx="731059" cy="229957"/>
              <a:chOff x="2692557" y="1331025"/>
              <a:chExt cx="484497" cy="15240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66"/>
            <p:cNvGrpSpPr/>
            <p:nvPr/>
          </p:nvGrpSpPr>
          <p:grpSpPr>
            <a:xfrm>
              <a:off x="391810" y="5891344"/>
              <a:ext cx="731059" cy="229957"/>
              <a:chOff x="2692557" y="1331025"/>
              <a:chExt cx="484497" cy="1524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70"/>
            <p:cNvGrpSpPr/>
            <p:nvPr/>
          </p:nvGrpSpPr>
          <p:grpSpPr>
            <a:xfrm>
              <a:off x="391810" y="6275601"/>
              <a:ext cx="731059" cy="229957"/>
              <a:chOff x="2692557" y="1331025"/>
              <a:chExt cx="484497" cy="1524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ound Same Side Corner Rectangle 74"/>
            <p:cNvSpPr/>
            <p:nvPr/>
          </p:nvSpPr>
          <p:spPr>
            <a:xfrm rot="5400000">
              <a:off x="7942370" y="549973"/>
              <a:ext cx="1333749" cy="459913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 Same Side Corner Rectangle 75"/>
            <p:cNvSpPr/>
            <p:nvPr/>
          </p:nvSpPr>
          <p:spPr>
            <a:xfrm rot="5400000">
              <a:off x="7942370" y="1883722"/>
              <a:ext cx="1333749" cy="459913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 Same Side Corner Rectangle 76"/>
            <p:cNvSpPr/>
            <p:nvPr/>
          </p:nvSpPr>
          <p:spPr>
            <a:xfrm rot="5400000">
              <a:off x="7942370" y="3217471"/>
              <a:ext cx="1333749" cy="459913"/>
            </a:xfrm>
            <a:prstGeom prst="round2Same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 Same Side Corner Rectangle 77"/>
            <p:cNvSpPr/>
            <p:nvPr/>
          </p:nvSpPr>
          <p:spPr>
            <a:xfrm rot="5400000">
              <a:off x="7942370" y="4551220"/>
              <a:ext cx="1333749" cy="459913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 Same Side Corner Rectangle 78"/>
            <p:cNvSpPr/>
            <p:nvPr/>
          </p:nvSpPr>
          <p:spPr>
            <a:xfrm rot="5400000">
              <a:off x="7942370" y="5884969"/>
              <a:ext cx="1333749" cy="459913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295400" y="304800"/>
              <a:ext cx="6934200" cy="6299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hevron 84"/>
            <p:cNvSpPr/>
            <p:nvPr/>
          </p:nvSpPr>
          <p:spPr>
            <a:xfrm>
              <a:off x="7696200" y="6096000"/>
              <a:ext cx="381000" cy="381000"/>
            </a:xfrm>
            <a:prstGeom prst="chevron">
              <a:avLst/>
            </a:prstGeom>
            <a:solidFill>
              <a:schemeClr val="accent4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Chevron 85"/>
            <p:cNvSpPr/>
            <p:nvPr/>
          </p:nvSpPr>
          <p:spPr>
            <a:xfrm flipH="1">
              <a:off x="1447800" y="6096000"/>
              <a:ext cx="381000" cy="381000"/>
            </a:xfrm>
            <a:prstGeom prst="chevron">
              <a:avLst/>
            </a:prstGeom>
            <a:solidFill>
              <a:schemeClr val="accent4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 rot="5400000">
            <a:off x="7918966" y="6916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 rot="5400000">
            <a:off x="8147566" y="1987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 rot="5400000">
            <a:off x="8147566" y="33586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virtual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 rot="5400000">
            <a:off x="8147566" y="4654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blended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 rot="5400000">
            <a:off x="8044933" y="5987535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1676400" y="533400"/>
            <a:ext cx="388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Virtual Spaces</a:t>
            </a:r>
            <a:endParaRPr lang="en-US" sz="3200" dirty="0"/>
          </a:p>
        </p:txBody>
      </p:sp>
      <p:sp>
        <p:nvSpPr>
          <p:cNvPr id="94" name="TextBox 93"/>
          <p:cNvSpPr txBox="1"/>
          <p:nvPr/>
        </p:nvSpPr>
        <p:spPr>
          <a:xfrm>
            <a:off x="1828800" y="12192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L. Henderson (1994) states that no design of a learning environment can be culturally neutral.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1905000" y="25908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 sees the following approaches: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 Inclusive or perspective approach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 Inverted curriculum approach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 Culturally one-dimensional approach</a:t>
            </a:r>
            <a:endParaRPr lang="en-US" dirty="0"/>
          </a:p>
        </p:txBody>
      </p:sp>
      <p:pic>
        <p:nvPicPr>
          <p:cNvPr id="90" name="Picture 89" descr="SL07_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718" y="381000"/>
            <a:ext cx="2712682" cy="1524000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1905000" y="4362271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 proposes these solutions:</a:t>
            </a:r>
          </a:p>
          <a:p>
            <a:pPr>
              <a:buFont typeface="Arial"/>
              <a:buChar char="•"/>
            </a:pPr>
            <a:r>
              <a:rPr lang="en-US" dirty="0" smtClean="0"/>
              <a:t>  Reflect upon the multicultural realities of society</a:t>
            </a:r>
          </a:p>
          <a:p>
            <a:pPr>
              <a:buFont typeface="Arial"/>
              <a:buChar char="•"/>
            </a:pPr>
            <a:r>
              <a:rPr lang="en-US" dirty="0" smtClean="0"/>
              <a:t>  Include multiple cultural ways of learning and teaching</a:t>
            </a:r>
          </a:p>
          <a:p>
            <a:pPr>
              <a:buFont typeface="Arial"/>
              <a:buChar char="•"/>
            </a:pPr>
            <a:r>
              <a:rPr lang="en-US" dirty="0" smtClean="0"/>
              <a:t>  Promote equity of learning outcomes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6"/>
          <p:cNvGrpSpPr/>
          <p:nvPr/>
        </p:nvGrpSpPr>
        <p:grpSpPr>
          <a:xfrm>
            <a:off x="228600" y="113055"/>
            <a:ext cx="8610601" cy="6668745"/>
            <a:chOff x="228600" y="113055"/>
            <a:chExt cx="8610601" cy="6668745"/>
          </a:xfrm>
        </p:grpSpPr>
        <p:sp>
          <p:nvSpPr>
            <p:cNvPr id="6" name="Freeform 5"/>
            <p:cNvSpPr/>
            <p:nvPr/>
          </p:nvSpPr>
          <p:spPr>
            <a:xfrm>
              <a:off x="803492" y="113056"/>
              <a:ext cx="764989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13056"/>
              <a:ext cx="45991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391810" y="511745"/>
              <a:ext cx="731059" cy="229957"/>
              <a:chOff x="2692557" y="1331025"/>
              <a:chExt cx="484497" cy="1524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391810" y="896002"/>
              <a:ext cx="731059" cy="229957"/>
              <a:chOff x="2692557" y="1331025"/>
              <a:chExt cx="484497" cy="1524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8"/>
            <p:cNvGrpSpPr/>
            <p:nvPr/>
          </p:nvGrpSpPr>
          <p:grpSpPr>
            <a:xfrm>
              <a:off x="391810" y="1280259"/>
              <a:ext cx="731059" cy="229957"/>
              <a:chOff x="2692557" y="1331025"/>
              <a:chExt cx="484497" cy="1524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>
              <a:off x="391810" y="1664517"/>
              <a:ext cx="731059" cy="229957"/>
              <a:chOff x="2692557" y="1331025"/>
              <a:chExt cx="484497" cy="1524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26"/>
            <p:cNvGrpSpPr/>
            <p:nvPr/>
          </p:nvGrpSpPr>
          <p:grpSpPr>
            <a:xfrm>
              <a:off x="391810" y="2048774"/>
              <a:ext cx="731059" cy="229957"/>
              <a:chOff x="2692557" y="1331025"/>
              <a:chExt cx="484497" cy="1524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0"/>
            <p:cNvGrpSpPr/>
            <p:nvPr/>
          </p:nvGrpSpPr>
          <p:grpSpPr>
            <a:xfrm>
              <a:off x="391810" y="2433031"/>
              <a:ext cx="731059" cy="229957"/>
              <a:chOff x="2692557" y="1331025"/>
              <a:chExt cx="484497" cy="1524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34"/>
            <p:cNvGrpSpPr/>
            <p:nvPr/>
          </p:nvGrpSpPr>
          <p:grpSpPr>
            <a:xfrm>
              <a:off x="391810" y="2817288"/>
              <a:ext cx="731059" cy="229957"/>
              <a:chOff x="2692557" y="1331025"/>
              <a:chExt cx="484497" cy="1524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38"/>
            <p:cNvGrpSpPr/>
            <p:nvPr/>
          </p:nvGrpSpPr>
          <p:grpSpPr>
            <a:xfrm>
              <a:off x="391810" y="3201545"/>
              <a:ext cx="731059" cy="229957"/>
              <a:chOff x="2692557" y="1331025"/>
              <a:chExt cx="484497" cy="1524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42"/>
            <p:cNvGrpSpPr/>
            <p:nvPr/>
          </p:nvGrpSpPr>
          <p:grpSpPr>
            <a:xfrm>
              <a:off x="391810" y="3585802"/>
              <a:ext cx="731059" cy="229957"/>
              <a:chOff x="2692557" y="1331025"/>
              <a:chExt cx="484497" cy="1524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46"/>
            <p:cNvGrpSpPr/>
            <p:nvPr/>
          </p:nvGrpSpPr>
          <p:grpSpPr>
            <a:xfrm>
              <a:off x="391810" y="3970059"/>
              <a:ext cx="731059" cy="229957"/>
              <a:chOff x="2692557" y="1331025"/>
              <a:chExt cx="484497" cy="1524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50"/>
            <p:cNvGrpSpPr/>
            <p:nvPr/>
          </p:nvGrpSpPr>
          <p:grpSpPr>
            <a:xfrm>
              <a:off x="391810" y="4354316"/>
              <a:ext cx="731059" cy="229957"/>
              <a:chOff x="2692557" y="1331025"/>
              <a:chExt cx="484497" cy="1524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54"/>
            <p:cNvGrpSpPr/>
            <p:nvPr/>
          </p:nvGrpSpPr>
          <p:grpSpPr>
            <a:xfrm>
              <a:off x="391810" y="4738573"/>
              <a:ext cx="731059" cy="229957"/>
              <a:chOff x="2692557" y="1331025"/>
              <a:chExt cx="484497" cy="1524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58"/>
            <p:cNvGrpSpPr/>
            <p:nvPr/>
          </p:nvGrpSpPr>
          <p:grpSpPr>
            <a:xfrm>
              <a:off x="391810" y="5122830"/>
              <a:ext cx="731059" cy="229957"/>
              <a:chOff x="2692557" y="1331025"/>
              <a:chExt cx="484497" cy="1524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62"/>
            <p:cNvGrpSpPr/>
            <p:nvPr/>
          </p:nvGrpSpPr>
          <p:grpSpPr>
            <a:xfrm>
              <a:off x="391810" y="5507087"/>
              <a:ext cx="731059" cy="229957"/>
              <a:chOff x="2692557" y="1331025"/>
              <a:chExt cx="484497" cy="15240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66"/>
            <p:cNvGrpSpPr/>
            <p:nvPr/>
          </p:nvGrpSpPr>
          <p:grpSpPr>
            <a:xfrm>
              <a:off x="391810" y="5891344"/>
              <a:ext cx="731059" cy="229957"/>
              <a:chOff x="2692557" y="1331025"/>
              <a:chExt cx="484497" cy="1524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70"/>
            <p:cNvGrpSpPr/>
            <p:nvPr/>
          </p:nvGrpSpPr>
          <p:grpSpPr>
            <a:xfrm>
              <a:off x="391810" y="6275601"/>
              <a:ext cx="731059" cy="229957"/>
              <a:chOff x="2692557" y="1331025"/>
              <a:chExt cx="484497" cy="1524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ound Same Side Corner Rectangle 74"/>
            <p:cNvSpPr/>
            <p:nvPr/>
          </p:nvSpPr>
          <p:spPr>
            <a:xfrm rot="5400000">
              <a:off x="7942370" y="549973"/>
              <a:ext cx="1333749" cy="459913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 Same Side Corner Rectangle 75"/>
            <p:cNvSpPr/>
            <p:nvPr/>
          </p:nvSpPr>
          <p:spPr>
            <a:xfrm rot="5400000">
              <a:off x="7942370" y="1883722"/>
              <a:ext cx="1333749" cy="459913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 Same Side Corner Rectangle 76"/>
            <p:cNvSpPr/>
            <p:nvPr/>
          </p:nvSpPr>
          <p:spPr>
            <a:xfrm rot="5400000">
              <a:off x="7942370" y="3217471"/>
              <a:ext cx="1333749" cy="459913"/>
            </a:xfrm>
            <a:prstGeom prst="round2Same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 Same Side Corner Rectangle 77"/>
            <p:cNvSpPr/>
            <p:nvPr/>
          </p:nvSpPr>
          <p:spPr>
            <a:xfrm rot="5400000">
              <a:off x="7942370" y="4551220"/>
              <a:ext cx="1333749" cy="459913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 Same Side Corner Rectangle 78"/>
            <p:cNvSpPr/>
            <p:nvPr/>
          </p:nvSpPr>
          <p:spPr>
            <a:xfrm rot="5400000">
              <a:off x="7942370" y="5884969"/>
              <a:ext cx="1333749" cy="459913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295400" y="304800"/>
              <a:ext cx="6934200" cy="6299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hevron 84"/>
            <p:cNvSpPr/>
            <p:nvPr/>
          </p:nvSpPr>
          <p:spPr>
            <a:xfrm>
              <a:off x="7696200" y="6096000"/>
              <a:ext cx="381000" cy="381000"/>
            </a:xfrm>
            <a:prstGeom prst="chevron">
              <a:avLst/>
            </a:prstGeom>
            <a:solidFill>
              <a:schemeClr val="accent4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Chevron 85"/>
            <p:cNvSpPr/>
            <p:nvPr/>
          </p:nvSpPr>
          <p:spPr>
            <a:xfrm flipH="1">
              <a:off x="1447800" y="6096000"/>
              <a:ext cx="381000" cy="381000"/>
            </a:xfrm>
            <a:prstGeom prst="chevron">
              <a:avLst/>
            </a:prstGeom>
            <a:solidFill>
              <a:schemeClr val="accent4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 rot="5400000">
            <a:off x="7918966" y="6916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 rot="5400000">
            <a:off x="8147566" y="1987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 rot="5400000">
            <a:off x="8147566" y="33586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virtual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 rot="5400000">
            <a:off x="8147566" y="4654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blended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 rot="5400000">
            <a:off x="8044933" y="5987535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1676400" y="533400"/>
            <a:ext cx="388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Virtual Spaces</a:t>
            </a:r>
            <a:endParaRPr lang="en-US" sz="3200" dirty="0"/>
          </a:p>
        </p:txBody>
      </p:sp>
      <p:sp>
        <p:nvSpPr>
          <p:cNvPr id="94" name="TextBox 93"/>
          <p:cNvSpPr txBox="1"/>
          <p:nvPr/>
        </p:nvSpPr>
        <p:spPr>
          <a:xfrm>
            <a:off x="1600200" y="1113472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McLoughlin</a:t>
            </a:r>
            <a:r>
              <a:rPr lang="en-US" dirty="0" smtClean="0"/>
              <a:t> and Oliver, two Australia researcher developed ten design principles for creating a culturally inclusive online learning environment.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1676400" y="25146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Support constructivist learning from multiple perspectives.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1676400" y="28956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Design authentic learning activities.</a:t>
            </a:r>
            <a:endParaRPr lang="en-US" dirty="0"/>
          </a:p>
        </p:txBody>
      </p:sp>
      <p:pic>
        <p:nvPicPr>
          <p:cNvPr id="87" name="Picture 86" descr="SL08_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457200"/>
            <a:ext cx="2844800" cy="1600200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1676400" y="32766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Created flexible task and tools for sharing knowledge.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1676400" y="36576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Ensure different forms of support.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1676400" y="40386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Establish flexible and responsive student roles and responsibility.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1676400" y="44196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 Provide communication tools for social interaction.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1676400" y="48006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 Create task for self-direction, ownership and collaboration.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1676400" y="51816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 Ensure flexible tutoring and mentoring.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1676400" y="55742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9. Create varied resources for multiple perspectives.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1828800" y="595526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10. Provide flexibility in goals, outcomes and modes of testing.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6"/>
          <p:cNvGrpSpPr/>
          <p:nvPr/>
        </p:nvGrpSpPr>
        <p:grpSpPr>
          <a:xfrm>
            <a:off x="228600" y="152400"/>
            <a:ext cx="8610601" cy="6668745"/>
            <a:chOff x="228600" y="113055"/>
            <a:chExt cx="8610601" cy="6668745"/>
          </a:xfrm>
        </p:grpSpPr>
        <p:sp>
          <p:nvSpPr>
            <p:cNvPr id="6" name="Freeform 5"/>
            <p:cNvSpPr/>
            <p:nvPr/>
          </p:nvSpPr>
          <p:spPr>
            <a:xfrm>
              <a:off x="803492" y="113056"/>
              <a:ext cx="764989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13056"/>
              <a:ext cx="45991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391810" y="511745"/>
              <a:ext cx="731059" cy="229957"/>
              <a:chOff x="2692557" y="1331025"/>
              <a:chExt cx="484497" cy="1524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391810" y="896002"/>
              <a:ext cx="731059" cy="229957"/>
              <a:chOff x="2692557" y="1331025"/>
              <a:chExt cx="484497" cy="1524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8"/>
            <p:cNvGrpSpPr/>
            <p:nvPr/>
          </p:nvGrpSpPr>
          <p:grpSpPr>
            <a:xfrm>
              <a:off x="391810" y="1280259"/>
              <a:ext cx="731059" cy="229957"/>
              <a:chOff x="2692557" y="1331025"/>
              <a:chExt cx="484497" cy="1524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>
              <a:off x="391810" y="1664517"/>
              <a:ext cx="731059" cy="229957"/>
              <a:chOff x="2692557" y="1331025"/>
              <a:chExt cx="484497" cy="1524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26"/>
            <p:cNvGrpSpPr/>
            <p:nvPr/>
          </p:nvGrpSpPr>
          <p:grpSpPr>
            <a:xfrm>
              <a:off x="391810" y="2048774"/>
              <a:ext cx="731059" cy="229957"/>
              <a:chOff x="2692557" y="1331025"/>
              <a:chExt cx="484497" cy="1524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0"/>
            <p:cNvGrpSpPr/>
            <p:nvPr/>
          </p:nvGrpSpPr>
          <p:grpSpPr>
            <a:xfrm>
              <a:off x="391810" y="2433031"/>
              <a:ext cx="731059" cy="229957"/>
              <a:chOff x="2692557" y="1331025"/>
              <a:chExt cx="484497" cy="1524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34"/>
            <p:cNvGrpSpPr/>
            <p:nvPr/>
          </p:nvGrpSpPr>
          <p:grpSpPr>
            <a:xfrm>
              <a:off x="391810" y="2817288"/>
              <a:ext cx="731059" cy="229957"/>
              <a:chOff x="2692557" y="1331025"/>
              <a:chExt cx="484497" cy="1524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38"/>
            <p:cNvGrpSpPr/>
            <p:nvPr/>
          </p:nvGrpSpPr>
          <p:grpSpPr>
            <a:xfrm>
              <a:off x="391810" y="3201545"/>
              <a:ext cx="731059" cy="229957"/>
              <a:chOff x="2692557" y="1331025"/>
              <a:chExt cx="484497" cy="1524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42"/>
            <p:cNvGrpSpPr/>
            <p:nvPr/>
          </p:nvGrpSpPr>
          <p:grpSpPr>
            <a:xfrm>
              <a:off x="391810" y="3585802"/>
              <a:ext cx="731059" cy="229957"/>
              <a:chOff x="2692557" y="1331025"/>
              <a:chExt cx="484497" cy="1524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46"/>
            <p:cNvGrpSpPr/>
            <p:nvPr/>
          </p:nvGrpSpPr>
          <p:grpSpPr>
            <a:xfrm>
              <a:off x="391810" y="3970059"/>
              <a:ext cx="731059" cy="229957"/>
              <a:chOff x="2692557" y="1331025"/>
              <a:chExt cx="484497" cy="1524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50"/>
            <p:cNvGrpSpPr/>
            <p:nvPr/>
          </p:nvGrpSpPr>
          <p:grpSpPr>
            <a:xfrm>
              <a:off x="391810" y="4354316"/>
              <a:ext cx="731059" cy="229957"/>
              <a:chOff x="2692557" y="1331025"/>
              <a:chExt cx="484497" cy="1524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54"/>
            <p:cNvGrpSpPr/>
            <p:nvPr/>
          </p:nvGrpSpPr>
          <p:grpSpPr>
            <a:xfrm>
              <a:off x="391810" y="4738573"/>
              <a:ext cx="731059" cy="229957"/>
              <a:chOff x="2692557" y="1331025"/>
              <a:chExt cx="484497" cy="1524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58"/>
            <p:cNvGrpSpPr/>
            <p:nvPr/>
          </p:nvGrpSpPr>
          <p:grpSpPr>
            <a:xfrm>
              <a:off x="391810" y="5122830"/>
              <a:ext cx="731059" cy="229957"/>
              <a:chOff x="2692557" y="1331025"/>
              <a:chExt cx="484497" cy="1524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62"/>
            <p:cNvGrpSpPr/>
            <p:nvPr/>
          </p:nvGrpSpPr>
          <p:grpSpPr>
            <a:xfrm>
              <a:off x="391810" y="5507087"/>
              <a:ext cx="731059" cy="229957"/>
              <a:chOff x="2692557" y="1331025"/>
              <a:chExt cx="484497" cy="15240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66"/>
            <p:cNvGrpSpPr/>
            <p:nvPr/>
          </p:nvGrpSpPr>
          <p:grpSpPr>
            <a:xfrm>
              <a:off x="391810" y="5891344"/>
              <a:ext cx="731059" cy="229957"/>
              <a:chOff x="2692557" y="1331025"/>
              <a:chExt cx="484497" cy="1524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70"/>
            <p:cNvGrpSpPr/>
            <p:nvPr/>
          </p:nvGrpSpPr>
          <p:grpSpPr>
            <a:xfrm>
              <a:off x="391810" y="6275601"/>
              <a:ext cx="731059" cy="229957"/>
              <a:chOff x="2692557" y="1331025"/>
              <a:chExt cx="484497" cy="1524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ound Same Side Corner Rectangle 74"/>
            <p:cNvSpPr/>
            <p:nvPr/>
          </p:nvSpPr>
          <p:spPr>
            <a:xfrm rot="5400000">
              <a:off x="7942370" y="549973"/>
              <a:ext cx="1333749" cy="459913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 Same Side Corner Rectangle 75"/>
            <p:cNvSpPr/>
            <p:nvPr/>
          </p:nvSpPr>
          <p:spPr>
            <a:xfrm rot="5400000">
              <a:off x="7942370" y="1883722"/>
              <a:ext cx="1333749" cy="459913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 Same Side Corner Rectangle 76"/>
            <p:cNvSpPr/>
            <p:nvPr/>
          </p:nvSpPr>
          <p:spPr>
            <a:xfrm rot="5400000">
              <a:off x="7942370" y="3217471"/>
              <a:ext cx="1333749" cy="459913"/>
            </a:xfrm>
            <a:prstGeom prst="round2Same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 Same Side Corner Rectangle 77"/>
            <p:cNvSpPr/>
            <p:nvPr/>
          </p:nvSpPr>
          <p:spPr>
            <a:xfrm rot="5400000">
              <a:off x="7942370" y="4551220"/>
              <a:ext cx="1333749" cy="459913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 Same Side Corner Rectangle 78"/>
            <p:cNvSpPr/>
            <p:nvPr/>
          </p:nvSpPr>
          <p:spPr>
            <a:xfrm rot="5400000">
              <a:off x="7942370" y="5884969"/>
              <a:ext cx="1333749" cy="459913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295400" y="304800"/>
              <a:ext cx="6934200" cy="6299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hevron 84"/>
            <p:cNvSpPr/>
            <p:nvPr/>
          </p:nvSpPr>
          <p:spPr>
            <a:xfrm>
              <a:off x="7696200" y="6096000"/>
              <a:ext cx="381000" cy="381000"/>
            </a:xfrm>
            <a:prstGeom prst="chevron">
              <a:avLst/>
            </a:prstGeom>
            <a:solidFill>
              <a:schemeClr val="accent4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Chevron 85"/>
            <p:cNvSpPr/>
            <p:nvPr/>
          </p:nvSpPr>
          <p:spPr>
            <a:xfrm flipH="1">
              <a:off x="1447800" y="6096000"/>
              <a:ext cx="381000" cy="381000"/>
            </a:xfrm>
            <a:prstGeom prst="chevron">
              <a:avLst/>
            </a:prstGeom>
            <a:solidFill>
              <a:schemeClr val="accent4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 rot="5400000">
            <a:off x="7918966" y="6916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 rot="5400000">
            <a:off x="8147566" y="1987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 rot="5400000">
            <a:off x="8147566" y="33586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virtual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 rot="5400000">
            <a:off x="8147566" y="4654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blended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 rot="5400000">
            <a:off x="8044933" y="5987535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1676400" y="533400"/>
            <a:ext cx="388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Virtual Spaces</a:t>
            </a:r>
            <a:endParaRPr lang="en-US" sz="3200" dirty="0"/>
          </a:p>
        </p:txBody>
      </p:sp>
      <p:sp>
        <p:nvSpPr>
          <p:cNvPr id="91" name="TextBox 90"/>
          <p:cNvSpPr txBox="1"/>
          <p:nvPr/>
        </p:nvSpPr>
        <p:spPr>
          <a:xfrm>
            <a:off x="1752600" y="20690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 Created a 3D learning environment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1752600" y="1066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Hypermedia Open Center (Europe)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752600" y="243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 Used in 20 countries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1752600" y="2789872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 Four projects: </a:t>
            </a:r>
          </a:p>
          <a:p>
            <a:r>
              <a:rPr lang="en-US" dirty="0" smtClean="0"/>
              <a:t>	1) Virtual Leonardo</a:t>
            </a:r>
          </a:p>
          <a:p>
            <a:r>
              <a:rPr lang="en-US" dirty="0" smtClean="0"/>
              <a:t>	2) Dead Sea Scrolls</a:t>
            </a:r>
          </a:p>
          <a:p>
            <a:r>
              <a:rPr lang="en-US" dirty="0" smtClean="0"/>
              <a:t>	3) Medieval History of Lombardy, Italy</a:t>
            </a:r>
          </a:p>
          <a:p>
            <a:r>
              <a:rPr lang="en-US" dirty="0" smtClean="0"/>
              <a:t>	4) Social Value of Sports</a:t>
            </a:r>
            <a:endParaRPr lang="en-US" dirty="0"/>
          </a:p>
        </p:txBody>
      </p:sp>
      <p:pic>
        <p:nvPicPr>
          <p:cNvPr id="90" name="Picture 89" descr="SL06_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372" y="457200"/>
            <a:ext cx="2983950" cy="1676400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1752600" y="4390072"/>
            <a:ext cx="64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 Findings: </a:t>
            </a:r>
          </a:p>
          <a:p>
            <a:r>
              <a:rPr lang="en-US" dirty="0" smtClean="0"/>
              <a:t>	1) Create a well structured format</a:t>
            </a:r>
          </a:p>
          <a:p>
            <a:r>
              <a:rPr lang="en-US" dirty="0" smtClean="0"/>
              <a:t>	2) Use high quality culturally challenging content</a:t>
            </a:r>
          </a:p>
          <a:p>
            <a:r>
              <a:rPr lang="en-US" dirty="0" smtClean="0"/>
              <a:t>	3) Allow students to share and compare</a:t>
            </a:r>
          </a:p>
          <a:p>
            <a:r>
              <a:rPr lang="en-US" dirty="0" smtClean="0"/>
              <a:t>	4) Constant support and monitoring of the environment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228600" y="152400"/>
            <a:ext cx="8610601" cy="6668745"/>
            <a:chOff x="228600" y="113055"/>
            <a:chExt cx="8610601" cy="6668745"/>
          </a:xfrm>
        </p:grpSpPr>
        <p:sp>
          <p:nvSpPr>
            <p:cNvPr id="6" name="Freeform 5"/>
            <p:cNvSpPr/>
            <p:nvPr/>
          </p:nvSpPr>
          <p:spPr>
            <a:xfrm>
              <a:off x="803492" y="113056"/>
              <a:ext cx="764989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13056"/>
              <a:ext cx="45991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2"/>
            <p:cNvGrpSpPr/>
            <p:nvPr/>
          </p:nvGrpSpPr>
          <p:grpSpPr>
            <a:xfrm>
              <a:off x="391810" y="511745"/>
              <a:ext cx="731059" cy="229957"/>
              <a:chOff x="2692557" y="1331025"/>
              <a:chExt cx="484497" cy="1524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" name="Group 14"/>
            <p:cNvGrpSpPr/>
            <p:nvPr/>
          </p:nvGrpSpPr>
          <p:grpSpPr>
            <a:xfrm>
              <a:off x="391810" y="896002"/>
              <a:ext cx="731059" cy="229957"/>
              <a:chOff x="2692557" y="1331025"/>
              <a:chExt cx="484497" cy="1524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8"/>
            <p:cNvGrpSpPr/>
            <p:nvPr/>
          </p:nvGrpSpPr>
          <p:grpSpPr>
            <a:xfrm>
              <a:off x="391810" y="1280259"/>
              <a:ext cx="731059" cy="229957"/>
              <a:chOff x="2692557" y="1331025"/>
              <a:chExt cx="484497" cy="1524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22"/>
            <p:cNvGrpSpPr/>
            <p:nvPr/>
          </p:nvGrpSpPr>
          <p:grpSpPr>
            <a:xfrm>
              <a:off x="391810" y="1664517"/>
              <a:ext cx="731059" cy="229957"/>
              <a:chOff x="2692557" y="1331025"/>
              <a:chExt cx="484497" cy="1524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26"/>
            <p:cNvGrpSpPr/>
            <p:nvPr/>
          </p:nvGrpSpPr>
          <p:grpSpPr>
            <a:xfrm>
              <a:off x="391810" y="2048774"/>
              <a:ext cx="731059" cy="229957"/>
              <a:chOff x="2692557" y="1331025"/>
              <a:chExt cx="484497" cy="1524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30"/>
            <p:cNvGrpSpPr/>
            <p:nvPr/>
          </p:nvGrpSpPr>
          <p:grpSpPr>
            <a:xfrm>
              <a:off x="391810" y="2433031"/>
              <a:ext cx="731059" cy="229957"/>
              <a:chOff x="2692557" y="1331025"/>
              <a:chExt cx="484497" cy="1524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4"/>
            <p:cNvGrpSpPr/>
            <p:nvPr/>
          </p:nvGrpSpPr>
          <p:grpSpPr>
            <a:xfrm>
              <a:off x="391810" y="2817288"/>
              <a:ext cx="731059" cy="229957"/>
              <a:chOff x="2692557" y="1331025"/>
              <a:chExt cx="484497" cy="1524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38"/>
            <p:cNvGrpSpPr/>
            <p:nvPr/>
          </p:nvGrpSpPr>
          <p:grpSpPr>
            <a:xfrm>
              <a:off x="391810" y="3201545"/>
              <a:ext cx="731059" cy="229957"/>
              <a:chOff x="2692557" y="1331025"/>
              <a:chExt cx="484497" cy="1524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42"/>
            <p:cNvGrpSpPr/>
            <p:nvPr/>
          </p:nvGrpSpPr>
          <p:grpSpPr>
            <a:xfrm>
              <a:off x="391810" y="3585802"/>
              <a:ext cx="731059" cy="229957"/>
              <a:chOff x="2692557" y="1331025"/>
              <a:chExt cx="484497" cy="1524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46"/>
            <p:cNvGrpSpPr/>
            <p:nvPr/>
          </p:nvGrpSpPr>
          <p:grpSpPr>
            <a:xfrm>
              <a:off x="391810" y="3970059"/>
              <a:ext cx="731059" cy="229957"/>
              <a:chOff x="2692557" y="1331025"/>
              <a:chExt cx="484497" cy="1524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50"/>
            <p:cNvGrpSpPr/>
            <p:nvPr/>
          </p:nvGrpSpPr>
          <p:grpSpPr>
            <a:xfrm>
              <a:off x="391810" y="4354316"/>
              <a:ext cx="731059" cy="229957"/>
              <a:chOff x="2692557" y="1331025"/>
              <a:chExt cx="484497" cy="1524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54"/>
            <p:cNvGrpSpPr/>
            <p:nvPr/>
          </p:nvGrpSpPr>
          <p:grpSpPr>
            <a:xfrm>
              <a:off x="391810" y="4738573"/>
              <a:ext cx="731059" cy="229957"/>
              <a:chOff x="2692557" y="1331025"/>
              <a:chExt cx="484497" cy="1524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58"/>
            <p:cNvGrpSpPr/>
            <p:nvPr/>
          </p:nvGrpSpPr>
          <p:grpSpPr>
            <a:xfrm>
              <a:off x="391810" y="5122830"/>
              <a:ext cx="731059" cy="229957"/>
              <a:chOff x="2692557" y="1331025"/>
              <a:chExt cx="484497" cy="1524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62"/>
            <p:cNvGrpSpPr/>
            <p:nvPr/>
          </p:nvGrpSpPr>
          <p:grpSpPr>
            <a:xfrm>
              <a:off x="391810" y="5507087"/>
              <a:ext cx="731059" cy="229957"/>
              <a:chOff x="2692557" y="1331025"/>
              <a:chExt cx="484497" cy="15240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66"/>
            <p:cNvGrpSpPr/>
            <p:nvPr/>
          </p:nvGrpSpPr>
          <p:grpSpPr>
            <a:xfrm>
              <a:off x="391810" y="5891344"/>
              <a:ext cx="731059" cy="229957"/>
              <a:chOff x="2692557" y="1331025"/>
              <a:chExt cx="484497" cy="1524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70"/>
            <p:cNvGrpSpPr/>
            <p:nvPr/>
          </p:nvGrpSpPr>
          <p:grpSpPr>
            <a:xfrm>
              <a:off x="391810" y="6275601"/>
              <a:ext cx="731059" cy="229957"/>
              <a:chOff x="2692557" y="1331025"/>
              <a:chExt cx="484497" cy="1524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ound Same Side Corner Rectangle 74"/>
            <p:cNvSpPr/>
            <p:nvPr/>
          </p:nvSpPr>
          <p:spPr>
            <a:xfrm rot="5400000">
              <a:off x="7942370" y="549973"/>
              <a:ext cx="1333749" cy="459913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 Same Side Corner Rectangle 75"/>
            <p:cNvSpPr/>
            <p:nvPr/>
          </p:nvSpPr>
          <p:spPr>
            <a:xfrm rot="5400000">
              <a:off x="7942370" y="1883722"/>
              <a:ext cx="1333749" cy="459913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 Same Side Corner Rectangle 76"/>
            <p:cNvSpPr/>
            <p:nvPr/>
          </p:nvSpPr>
          <p:spPr>
            <a:xfrm rot="5400000">
              <a:off x="7942370" y="3217471"/>
              <a:ext cx="1333749" cy="459913"/>
            </a:xfrm>
            <a:prstGeom prst="round2SameRect">
              <a:avLst/>
            </a:prstGeom>
            <a:solidFill>
              <a:schemeClr val="accent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 Same Side Corner Rectangle 77"/>
            <p:cNvSpPr/>
            <p:nvPr/>
          </p:nvSpPr>
          <p:spPr>
            <a:xfrm rot="5400000">
              <a:off x="7942370" y="4551220"/>
              <a:ext cx="1333749" cy="459913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 Same Side Corner Rectangle 78"/>
            <p:cNvSpPr/>
            <p:nvPr/>
          </p:nvSpPr>
          <p:spPr>
            <a:xfrm rot="5400000">
              <a:off x="7942370" y="5884969"/>
              <a:ext cx="1333749" cy="459913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295400" y="304800"/>
              <a:ext cx="6934200" cy="6299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hevron 84"/>
            <p:cNvSpPr/>
            <p:nvPr/>
          </p:nvSpPr>
          <p:spPr>
            <a:xfrm>
              <a:off x="7696200" y="6096000"/>
              <a:ext cx="381000" cy="381000"/>
            </a:xfrm>
            <a:prstGeom prst="chevron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Chevron 85"/>
            <p:cNvSpPr/>
            <p:nvPr/>
          </p:nvSpPr>
          <p:spPr>
            <a:xfrm flipH="1">
              <a:off x="1447800" y="6096000"/>
              <a:ext cx="381000" cy="381000"/>
            </a:xfrm>
            <a:prstGeom prst="chevron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 rot="5400000">
            <a:off x="7918966" y="6916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 rot="5400000">
            <a:off x="8147566" y="1987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 rot="5400000">
            <a:off x="8147566" y="33586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virtual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 rot="5400000">
            <a:off x="8147566" y="4654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blended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 rot="5400000">
            <a:off x="8044933" y="5987535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1676400" y="533400"/>
            <a:ext cx="388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Blended Spaces</a:t>
            </a:r>
            <a:endParaRPr lang="en-US" sz="3200" dirty="0"/>
          </a:p>
        </p:txBody>
      </p:sp>
      <p:sp>
        <p:nvSpPr>
          <p:cNvPr id="90" name="TextBox 89"/>
          <p:cNvSpPr txBox="1"/>
          <p:nvPr/>
        </p:nvSpPr>
        <p:spPr>
          <a:xfrm>
            <a:off x="1828800" y="1143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Bring together the best of both worlds!</a:t>
            </a:r>
            <a:endParaRPr lang="en-US" sz="2400" dirty="0"/>
          </a:p>
        </p:txBody>
      </p:sp>
      <p:pic>
        <p:nvPicPr>
          <p:cNvPr id="94" name="Picture 93" descr="blend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819400"/>
            <a:ext cx="2859721" cy="1905000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4114800" y="2209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Physical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4191000" y="5029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Virtual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6"/>
          <p:cNvGrpSpPr/>
          <p:nvPr/>
        </p:nvGrpSpPr>
        <p:grpSpPr>
          <a:xfrm>
            <a:off x="228600" y="189255"/>
            <a:ext cx="8610601" cy="6668745"/>
            <a:chOff x="228600" y="113055"/>
            <a:chExt cx="8610601" cy="6668745"/>
          </a:xfrm>
        </p:grpSpPr>
        <p:sp>
          <p:nvSpPr>
            <p:cNvPr id="6" name="Freeform 5"/>
            <p:cNvSpPr/>
            <p:nvPr/>
          </p:nvSpPr>
          <p:spPr>
            <a:xfrm>
              <a:off x="803492" y="113056"/>
              <a:ext cx="764989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13056"/>
              <a:ext cx="45991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391810" y="511745"/>
              <a:ext cx="731059" cy="229957"/>
              <a:chOff x="2692557" y="1331025"/>
              <a:chExt cx="484497" cy="1524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391810" y="896002"/>
              <a:ext cx="731059" cy="229957"/>
              <a:chOff x="2692557" y="1331025"/>
              <a:chExt cx="484497" cy="1524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8"/>
            <p:cNvGrpSpPr/>
            <p:nvPr/>
          </p:nvGrpSpPr>
          <p:grpSpPr>
            <a:xfrm>
              <a:off x="391810" y="1280259"/>
              <a:ext cx="731059" cy="229957"/>
              <a:chOff x="2692557" y="1331025"/>
              <a:chExt cx="484497" cy="1524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>
              <a:off x="391810" y="1664517"/>
              <a:ext cx="731059" cy="229957"/>
              <a:chOff x="2692557" y="1331025"/>
              <a:chExt cx="484497" cy="1524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26"/>
            <p:cNvGrpSpPr/>
            <p:nvPr/>
          </p:nvGrpSpPr>
          <p:grpSpPr>
            <a:xfrm>
              <a:off x="391810" y="2048774"/>
              <a:ext cx="731059" cy="229957"/>
              <a:chOff x="2692557" y="1331025"/>
              <a:chExt cx="484497" cy="1524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0"/>
            <p:cNvGrpSpPr/>
            <p:nvPr/>
          </p:nvGrpSpPr>
          <p:grpSpPr>
            <a:xfrm>
              <a:off x="391810" y="2433031"/>
              <a:ext cx="731059" cy="229957"/>
              <a:chOff x="2692557" y="1331025"/>
              <a:chExt cx="484497" cy="1524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34"/>
            <p:cNvGrpSpPr/>
            <p:nvPr/>
          </p:nvGrpSpPr>
          <p:grpSpPr>
            <a:xfrm>
              <a:off x="391810" y="2817288"/>
              <a:ext cx="731059" cy="229957"/>
              <a:chOff x="2692557" y="1331025"/>
              <a:chExt cx="484497" cy="1524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38"/>
            <p:cNvGrpSpPr/>
            <p:nvPr/>
          </p:nvGrpSpPr>
          <p:grpSpPr>
            <a:xfrm>
              <a:off x="391810" y="3201545"/>
              <a:ext cx="731059" cy="229957"/>
              <a:chOff x="2692557" y="1331025"/>
              <a:chExt cx="484497" cy="1524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42"/>
            <p:cNvGrpSpPr/>
            <p:nvPr/>
          </p:nvGrpSpPr>
          <p:grpSpPr>
            <a:xfrm>
              <a:off x="391810" y="3585802"/>
              <a:ext cx="731059" cy="229957"/>
              <a:chOff x="2692557" y="1331025"/>
              <a:chExt cx="484497" cy="1524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46"/>
            <p:cNvGrpSpPr/>
            <p:nvPr/>
          </p:nvGrpSpPr>
          <p:grpSpPr>
            <a:xfrm>
              <a:off x="391810" y="3970059"/>
              <a:ext cx="731059" cy="229957"/>
              <a:chOff x="2692557" y="1331025"/>
              <a:chExt cx="484497" cy="1524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50"/>
            <p:cNvGrpSpPr/>
            <p:nvPr/>
          </p:nvGrpSpPr>
          <p:grpSpPr>
            <a:xfrm>
              <a:off x="391810" y="4354316"/>
              <a:ext cx="731059" cy="229957"/>
              <a:chOff x="2692557" y="1331025"/>
              <a:chExt cx="484497" cy="1524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54"/>
            <p:cNvGrpSpPr/>
            <p:nvPr/>
          </p:nvGrpSpPr>
          <p:grpSpPr>
            <a:xfrm>
              <a:off x="391810" y="4738573"/>
              <a:ext cx="731059" cy="229957"/>
              <a:chOff x="2692557" y="1331025"/>
              <a:chExt cx="484497" cy="1524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58"/>
            <p:cNvGrpSpPr/>
            <p:nvPr/>
          </p:nvGrpSpPr>
          <p:grpSpPr>
            <a:xfrm>
              <a:off x="391810" y="5122830"/>
              <a:ext cx="731059" cy="229957"/>
              <a:chOff x="2692557" y="1331025"/>
              <a:chExt cx="484497" cy="1524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62"/>
            <p:cNvGrpSpPr/>
            <p:nvPr/>
          </p:nvGrpSpPr>
          <p:grpSpPr>
            <a:xfrm>
              <a:off x="391810" y="5507087"/>
              <a:ext cx="731059" cy="229957"/>
              <a:chOff x="2692557" y="1331025"/>
              <a:chExt cx="484497" cy="15240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66"/>
            <p:cNvGrpSpPr/>
            <p:nvPr/>
          </p:nvGrpSpPr>
          <p:grpSpPr>
            <a:xfrm>
              <a:off x="391810" y="5891344"/>
              <a:ext cx="731059" cy="229957"/>
              <a:chOff x="2692557" y="1331025"/>
              <a:chExt cx="484497" cy="1524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70"/>
            <p:cNvGrpSpPr/>
            <p:nvPr/>
          </p:nvGrpSpPr>
          <p:grpSpPr>
            <a:xfrm>
              <a:off x="391810" y="6275601"/>
              <a:ext cx="731059" cy="229957"/>
              <a:chOff x="2692557" y="1331025"/>
              <a:chExt cx="484497" cy="1524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ound Same Side Corner Rectangle 74"/>
            <p:cNvSpPr/>
            <p:nvPr/>
          </p:nvSpPr>
          <p:spPr>
            <a:xfrm rot="5400000">
              <a:off x="7942370" y="549973"/>
              <a:ext cx="1333749" cy="459913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 Same Side Corner Rectangle 75"/>
            <p:cNvSpPr/>
            <p:nvPr/>
          </p:nvSpPr>
          <p:spPr>
            <a:xfrm rot="5400000">
              <a:off x="7942370" y="1883722"/>
              <a:ext cx="1333749" cy="459913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 Same Side Corner Rectangle 76"/>
            <p:cNvSpPr/>
            <p:nvPr/>
          </p:nvSpPr>
          <p:spPr>
            <a:xfrm rot="5400000">
              <a:off x="7942370" y="3217471"/>
              <a:ext cx="1333749" cy="459913"/>
            </a:xfrm>
            <a:prstGeom prst="round2SameRect">
              <a:avLst/>
            </a:prstGeom>
            <a:solidFill>
              <a:schemeClr val="accent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 Same Side Corner Rectangle 77"/>
            <p:cNvSpPr/>
            <p:nvPr/>
          </p:nvSpPr>
          <p:spPr>
            <a:xfrm rot="5400000">
              <a:off x="7942370" y="4551220"/>
              <a:ext cx="1333749" cy="459913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 Same Side Corner Rectangle 78"/>
            <p:cNvSpPr/>
            <p:nvPr/>
          </p:nvSpPr>
          <p:spPr>
            <a:xfrm rot="5400000">
              <a:off x="7942370" y="5884969"/>
              <a:ext cx="1333749" cy="459913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295400" y="304800"/>
              <a:ext cx="6934200" cy="6299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hevron 84"/>
            <p:cNvSpPr/>
            <p:nvPr/>
          </p:nvSpPr>
          <p:spPr>
            <a:xfrm>
              <a:off x="7696200" y="6096000"/>
              <a:ext cx="381000" cy="381000"/>
            </a:xfrm>
            <a:prstGeom prst="chevron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Chevron 85"/>
            <p:cNvSpPr/>
            <p:nvPr/>
          </p:nvSpPr>
          <p:spPr>
            <a:xfrm flipH="1">
              <a:off x="1447800" y="6096000"/>
              <a:ext cx="381000" cy="381000"/>
            </a:xfrm>
            <a:prstGeom prst="chevron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 rot="5400000">
            <a:off x="7918966" y="6916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 rot="5400000">
            <a:off x="8147566" y="1987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 rot="5400000">
            <a:off x="8147566" y="33586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virtual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 rot="5400000">
            <a:off x="8147566" y="4654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blended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 rot="5400000">
            <a:off x="8044933" y="5987535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1676400" y="533400"/>
            <a:ext cx="388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Blended Spaces</a:t>
            </a:r>
            <a:endParaRPr lang="en-US" sz="3200" dirty="0"/>
          </a:p>
        </p:txBody>
      </p:sp>
      <p:sp>
        <p:nvSpPr>
          <p:cNvPr id="91" name="TextBox 90"/>
          <p:cNvSpPr txBox="1"/>
          <p:nvPr/>
        </p:nvSpPr>
        <p:spPr>
          <a:xfrm>
            <a:off x="1752600" y="1066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Thornburg’s Primordial Metaphor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2133600" y="1600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Campfire…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5486400" y="3429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Watering Hole…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6248400" y="5867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Cave…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514600" y="6096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LIFE…</a:t>
            </a:r>
            <a:endParaRPr lang="en-US" dirty="0"/>
          </a:p>
        </p:txBody>
      </p:sp>
      <p:pic>
        <p:nvPicPr>
          <p:cNvPr id="95" name="Picture 94" descr="campfi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057400"/>
            <a:ext cx="2362200" cy="1771650"/>
          </a:xfrm>
          <a:prstGeom prst="rect">
            <a:avLst/>
          </a:prstGeom>
        </p:spPr>
      </p:pic>
      <p:pic>
        <p:nvPicPr>
          <p:cNvPr id="96" name="Picture 95" descr="we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600200"/>
            <a:ext cx="2382564" cy="1771650"/>
          </a:xfrm>
          <a:prstGeom prst="rect">
            <a:avLst/>
          </a:prstGeom>
        </p:spPr>
      </p:pic>
      <p:pic>
        <p:nvPicPr>
          <p:cNvPr id="97" name="Picture 96" descr="cav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886200"/>
            <a:ext cx="2744092" cy="1830288"/>
          </a:xfrm>
          <a:prstGeom prst="rect">
            <a:avLst/>
          </a:prstGeom>
        </p:spPr>
      </p:pic>
      <p:pic>
        <p:nvPicPr>
          <p:cNvPr id="98" name="Picture 97" descr="lif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4191000"/>
            <a:ext cx="3326130" cy="18478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2" grpId="0"/>
      <p:bldP spid="93" grpId="0"/>
      <p:bldP spid="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6"/>
          <p:cNvGrpSpPr/>
          <p:nvPr/>
        </p:nvGrpSpPr>
        <p:grpSpPr>
          <a:xfrm>
            <a:off x="228600" y="189255"/>
            <a:ext cx="8610601" cy="6668745"/>
            <a:chOff x="228600" y="113055"/>
            <a:chExt cx="8610601" cy="6668745"/>
          </a:xfrm>
        </p:grpSpPr>
        <p:sp>
          <p:nvSpPr>
            <p:cNvPr id="6" name="Freeform 5"/>
            <p:cNvSpPr/>
            <p:nvPr/>
          </p:nvSpPr>
          <p:spPr>
            <a:xfrm>
              <a:off x="803492" y="113056"/>
              <a:ext cx="764989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13056"/>
              <a:ext cx="45991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391810" y="511745"/>
              <a:ext cx="731059" cy="229957"/>
              <a:chOff x="2692557" y="1331025"/>
              <a:chExt cx="484497" cy="1524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391810" y="896002"/>
              <a:ext cx="731059" cy="229957"/>
              <a:chOff x="2692557" y="1331025"/>
              <a:chExt cx="484497" cy="1524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8"/>
            <p:cNvGrpSpPr/>
            <p:nvPr/>
          </p:nvGrpSpPr>
          <p:grpSpPr>
            <a:xfrm>
              <a:off x="391810" y="1280259"/>
              <a:ext cx="731059" cy="229957"/>
              <a:chOff x="2692557" y="1331025"/>
              <a:chExt cx="484497" cy="1524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>
              <a:off x="391810" y="1664517"/>
              <a:ext cx="731059" cy="229957"/>
              <a:chOff x="2692557" y="1331025"/>
              <a:chExt cx="484497" cy="1524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26"/>
            <p:cNvGrpSpPr/>
            <p:nvPr/>
          </p:nvGrpSpPr>
          <p:grpSpPr>
            <a:xfrm>
              <a:off x="391810" y="2048774"/>
              <a:ext cx="731059" cy="229957"/>
              <a:chOff x="2692557" y="1331025"/>
              <a:chExt cx="484497" cy="1524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0"/>
            <p:cNvGrpSpPr/>
            <p:nvPr/>
          </p:nvGrpSpPr>
          <p:grpSpPr>
            <a:xfrm>
              <a:off x="391810" y="2433031"/>
              <a:ext cx="731059" cy="229957"/>
              <a:chOff x="2692557" y="1331025"/>
              <a:chExt cx="484497" cy="1524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34"/>
            <p:cNvGrpSpPr/>
            <p:nvPr/>
          </p:nvGrpSpPr>
          <p:grpSpPr>
            <a:xfrm>
              <a:off x="391810" y="2817288"/>
              <a:ext cx="731059" cy="229957"/>
              <a:chOff x="2692557" y="1331025"/>
              <a:chExt cx="484497" cy="1524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38"/>
            <p:cNvGrpSpPr/>
            <p:nvPr/>
          </p:nvGrpSpPr>
          <p:grpSpPr>
            <a:xfrm>
              <a:off x="391810" y="3201545"/>
              <a:ext cx="731059" cy="229957"/>
              <a:chOff x="2692557" y="1331025"/>
              <a:chExt cx="484497" cy="1524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42"/>
            <p:cNvGrpSpPr/>
            <p:nvPr/>
          </p:nvGrpSpPr>
          <p:grpSpPr>
            <a:xfrm>
              <a:off x="391810" y="3585802"/>
              <a:ext cx="731059" cy="229957"/>
              <a:chOff x="2692557" y="1331025"/>
              <a:chExt cx="484497" cy="1524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46"/>
            <p:cNvGrpSpPr/>
            <p:nvPr/>
          </p:nvGrpSpPr>
          <p:grpSpPr>
            <a:xfrm>
              <a:off x="391810" y="3970059"/>
              <a:ext cx="731059" cy="229957"/>
              <a:chOff x="2692557" y="1331025"/>
              <a:chExt cx="484497" cy="1524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50"/>
            <p:cNvGrpSpPr/>
            <p:nvPr/>
          </p:nvGrpSpPr>
          <p:grpSpPr>
            <a:xfrm>
              <a:off x="391810" y="4354316"/>
              <a:ext cx="731059" cy="229957"/>
              <a:chOff x="2692557" y="1331025"/>
              <a:chExt cx="484497" cy="1524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54"/>
            <p:cNvGrpSpPr/>
            <p:nvPr/>
          </p:nvGrpSpPr>
          <p:grpSpPr>
            <a:xfrm>
              <a:off x="391810" y="4738573"/>
              <a:ext cx="731059" cy="229957"/>
              <a:chOff x="2692557" y="1331025"/>
              <a:chExt cx="484497" cy="1524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58"/>
            <p:cNvGrpSpPr/>
            <p:nvPr/>
          </p:nvGrpSpPr>
          <p:grpSpPr>
            <a:xfrm>
              <a:off x="391810" y="5122830"/>
              <a:ext cx="731059" cy="229957"/>
              <a:chOff x="2692557" y="1331025"/>
              <a:chExt cx="484497" cy="1524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62"/>
            <p:cNvGrpSpPr/>
            <p:nvPr/>
          </p:nvGrpSpPr>
          <p:grpSpPr>
            <a:xfrm>
              <a:off x="391810" y="5507087"/>
              <a:ext cx="731059" cy="229957"/>
              <a:chOff x="2692557" y="1331025"/>
              <a:chExt cx="484497" cy="15240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66"/>
            <p:cNvGrpSpPr/>
            <p:nvPr/>
          </p:nvGrpSpPr>
          <p:grpSpPr>
            <a:xfrm>
              <a:off x="391810" y="5891344"/>
              <a:ext cx="731059" cy="229957"/>
              <a:chOff x="2692557" y="1331025"/>
              <a:chExt cx="484497" cy="1524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70"/>
            <p:cNvGrpSpPr/>
            <p:nvPr/>
          </p:nvGrpSpPr>
          <p:grpSpPr>
            <a:xfrm>
              <a:off x="391810" y="6275601"/>
              <a:ext cx="731059" cy="229957"/>
              <a:chOff x="2692557" y="1331025"/>
              <a:chExt cx="484497" cy="1524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ound Same Side Corner Rectangle 74"/>
            <p:cNvSpPr/>
            <p:nvPr/>
          </p:nvSpPr>
          <p:spPr>
            <a:xfrm rot="5400000">
              <a:off x="7942370" y="549973"/>
              <a:ext cx="1333749" cy="459913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 Same Side Corner Rectangle 75"/>
            <p:cNvSpPr/>
            <p:nvPr/>
          </p:nvSpPr>
          <p:spPr>
            <a:xfrm rot="5400000">
              <a:off x="7942370" y="1883722"/>
              <a:ext cx="1333749" cy="459913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 Same Side Corner Rectangle 76"/>
            <p:cNvSpPr/>
            <p:nvPr/>
          </p:nvSpPr>
          <p:spPr>
            <a:xfrm rot="5400000">
              <a:off x="7942370" y="3217471"/>
              <a:ext cx="1333749" cy="459913"/>
            </a:xfrm>
            <a:prstGeom prst="round2SameRect">
              <a:avLst/>
            </a:prstGeom>
            <a:solidFill>
              <a:schemeClr val="accent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 Same Side Corner Rectangle 77"/>
            <p:cNvSpPr/>
            <p:nvPr/>
          </p:nvSpPr>
          <p:spPr>
            <a:xfrm rot="5400000">
              <a:off x="7942370" y="4551220"/>
              <a:ext cx="1333749" cy="459913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 Same Side Corner Rectangle 78"/>
            <p:cNvSpPr/>
            <p:nvPr/>
          </p:nvSpPr>
          <p:spPr>
            <a:xfrm rot="5400000">
              <a:off x="7942370" y="5884969"/>
              <a:ext cx="1333749" cy="459913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295400" y="304800"/>
              <a:ext cx="6934200" cy="6299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hevron 84"/>
            <p:cNvSpPr/>
            <p:nvPr/>
          </p:nvSpPr>
          <p:spPr>
            <a:xfrm>
              <a:off x="7696200" y="6096000"/>
              <a:ext cx="381000" cy="381000"/>
            </a:xfrm>
            <a:prstGeom prst="chevron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Chevron 85"/>
            <p:cNvSpPr/>
            <p:nvPr/>
          </p:nvSpPr>
          <p:spPr>
            <a:xfrm flipH="1">
              <a:off x="1447800" y="6096000"/>
              <a:ext cx="381000" cy="381000"/>
            </a:xfrm>
            <a:prstGeom prst="chevron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 rot="5400000">
            <a:off x="7918966" y="6916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 rot="5400000">
            <a:off x="8147566" y="1987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 rot="5400000">
            <a:off x="8147566" y="33586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virtual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 rot="5400000">
            <a:off x="8147566" y="4654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blended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 rot="5400000">
            <a:off x="8044933" y="5987535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1676400" y="533400"/>
            <a:ext cx="388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Blended Spaces</a:t>
            </a:r>
            <a:endParaRPr lang="en-US" sz="3200" dirty="0"/>
          </a:p>
        </p:txBody>
      </p:sp>
      <p:sp>
        <p:nvSpPr>
          <p:cNvPr id="90" name="TextBox 89"/>
          <p:cNvSpPr txBox="1"/>
          <p:nvPr/>
        </p:nvSpPr>
        <p:spPr>
          <a:xfrm>
            <a:off x="1828800" y="1143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James Gee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1905000" y="1752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Good Video Games,</a:t>
            </a:r>
          </a:p>
          <a:p>
            <a:r>
              <a:rPr lang="en-US" sz="2400" dirty="0" smtClean="0"/>
              <a:t>Good Learning (2007)</a:t>
            </a:r>
          </a:p>
        </p:txBody>
      </p:sp>
      <p:pic>
        <p:nvPicPr>
          <p:cNvPr id="91" name="Picture 90" descr="G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608" y="2971800"/>
            <a:ext cx="3524028" cy="2362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228600" y="113055"/>
            <a:ext cx="8610601" cy="6668745"/>
            <a:chOff x="228600" y="113055"/>
            <a:chExt cx="8610601" cy="6668745"/>
          </a:xfrm>
        </p:grpSpPr>
        <p:sp>
          <p:nvSpPr>
            <p:cNvPr id="6" name="Freeform 5"/>
            <p:cNvSpPr/>
            <p:nvPr/>
          </p:nvSpPr>
          <p:spPr>
            <a:xfrm>
              <a:off x="803492" y="113056"/>
              <a:ext cx="764989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13056"/>
              <a:ext cx="45991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2"/>
            <p:cNvGrpSpPr/>
            <p:nvPr/>
          </p:nvGrpSpPr>
          <p:grpSpPr>
            <a:xfrm>
              <a:off x="391810" y="511745"/>
              <a:ext cx="731059" cy="229957"/>
              <a:chOff x="2692557" y="1331025"/>
              <a:chExt cx="484497" cy="1524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" name="Group 14"/>
            <p:cNvGrpSpPr/>
            <p:nvPr/>
          </p:nvGrpSpPr>
          <p:grpSpPr>
            <a:xfrm>
              <a:off x="391810" y="896002"/>
              <a:ext cx="731059" cy="229957"/>
              <a:chOff x="2692557" y="1331025"/>
              <a:chExt cx="484497" cy="1524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8"/>
            <p:cNvGrpSpPr/>
            <p:nvPr/>
          </p:nvGrpSpPr>
          <p:grpSpPr>
            <a:xfrm>
              <a:off x="391810" y="1280259"/>
              <a:ext cx="731059" cy="229957"/>
              <a:chOff x="2692557" y="1331025"/>
              <a:chExt cx="484497" cy="1524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22"/>
            <p:cNvGrpSpPr/>
            <p:nvPr/>
          </p:nvGrpSpPr>
          <p:grpSpPr>
            <a:xfrm>
              <a:off x="391810" y="1664517"/>
              <a:ext cx="731059" cy="229957"/>
              <a:chOff x="2692557" y="1331025"/>
              <a:chExt cx="484497" cy="1524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26"/>
            <p:cNvGrpSpPr/>
            <p:nvPr/>
          </p:nvGrpSpPr>
          <p:grpSpPr>
            <a:xfrm>
              <a:off x="391810" y="2048774"/>
              <a:ext cx="731059" cy="229957"/>
              <a:chOff x="2692557" y="1331025"/>
              <a:chExt cx="484497" cy="1524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30"/>
            <p:cNvGrpSpPr/>
            <p:nvPr/>
          </p:nvGrpSpPr>
          <p:grpSpPr>
            <a:xfrm>
              <a:off x="391810" y="2433031"/>
              <a:ext cx="731059" cy="229957"/>
              <a:chOff x="2692557" y="1331025"/>
              <a:chExt cx="484497" cy="1524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4"/>
            <p:cNvGrpSpPr/>
            <p:nvPr/>
          </p:nvGrpSpPr>
          <p:grpSpPr>
            <a:xfrm>
              <a:off x="391810" y="2817288"/>
              <a:ext cx="731059" cy="229957"/>
              <a:chOff x="2692557" y="1331025"/>
              <a:chExt cx="484497" cy="1524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38"/>
            <p:cNvGrpSpPr/>
            <p:nvPr/>
          </p:nvGrpSpPr>
          <p:grpSpPr>
            <a:xfrm>
              <a:off x="391810" y="3201545"/>
              <a:ext cx="731059" cy="229957"/>
              <a:chOff x="2692557" y="1331025"/>
              <a:chExt cx="484497" cy="1524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42"/>
            <p:cNvGrpSpPr/>
            <p:nvPr/>
          </p:nvGrpSpPr>
          <p:grpSpPr>
            <a:xfrm>
              <a:off x="391810" y="3585802"/>
              <a:ext cx="731059" cy="229957"/>
              <a:chOff x="2692557" y="1331025"/>
              <a:chExt cx="484497" cy="1524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46"/>
            <p:cNvGrpSpPr/>
            <p:nvPr/>
          </p:nvGrpSpPr>
          <p:grpSpPr>
            <a:xfrm>
              <a:off x="391810" y="3970059"/>
              <a:ext cx="731059" cy="229957"/>
              <a:chOff x="2692557" y="1331025"/>
              <a:chExt cx="484497" cy="1524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50"/>
            <p:cNvGrpSpPr/>
            <p:nvPr/>
          </p:nvGrpSpPr>
          <p:grpSpPr>
            <a:xfrm>
              <a:off x="391810" y="4354316"/>
              <a:ext cx="731059" cy="229957"/>
              <a:chOff x="2692557" y="1331025"/>
              <a:chExt cx="484497" cy="1524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54"/>
            <p:cNvGrpSpPr/>
            <p:nvPr/>
          </p:nvGrpSpPr>
          <p:grpSpPr>
            <a:xfrm>
              <a:off x="391810" y="4738573"/>
              <a:ext cx="731059" cy="229957"/>
              <a:chOff x="2692557" y="1331025"/>
              <a:chExt cx="484497" cy="1524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58"/>
            <p:cNvGrpSpPr/>
            <p:nvPr/>
          </p:nvGrpSpPr>
          <p:grpSpPr>
            <a:xfrm>
              <a:off x="391810" y="5122830"/>
              <a:ext cx="731059" cy="229957"/>
              <a:chOff x="2692557" y="1331025"/>
              <a:chExt cx="484497" cy="1524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62"/>
            <p:cNvGrpSpPr/>
            <p:nvPr/>
          </p:nvGrpSpPr>
          <p:grpSpPr>
            <a:xfrm>
              <a:off x="391810" y="5507087"/>
              <a:ext cx="731059" cy="229957"/>
              <a:chOff x="2692557" y="1331025"/>
              <a:chExt cx="484497" cy="15240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66"/>
            <p:cNvGrpSpPr/>
            <p:nvPr/>
          </p:nvGrpSpPr>
          <p:grpSpPr>
            <a:xfrm>
              <a:off x="391810" y="5891344"/>
              <a:ext cx="731059" cy="229957"/>
              <a:chOff x="2692557" y="1331025"/>
              <a:chExt cx="484497" cy="1524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70"/>
            <p:cNvGrpSpPr/>
            <p:nvPr/>
          </p:nvGrpSpPr>
          <p:grpSpPr>
            <a:xfrm>
              <a:off x="391810" y="6275601"/>
              <a:ext cx="731059" cy="229957"/>
              <a:chOff x="2692557" y="1331025"/>
              <a:chExt cx="484497" cy="1524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ound Same Side Corner Rectangle 74"/>
            <p:cNvSpPr/>
            <p:nvPr/>
          </p:nvSpPr>
          <p:spPr>
            <a:xfrm rot="5400000">
              <a:off x="7942370" y="549973"/>
              <a:ext cx="1333749" cy="459913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 Same Side Corner Rectangle 75"/>
            <p:cNvSpPr/>
            <p:nvPr/>
          </p:nvSpPr>
          <p:spPr>
            <a:xfrm rot="5400000">
              <a:off x="7942370" y="1883722"/>
              <a:ext cx="1333749" cy="459913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 Same Side Corner Rectangle 76"/>
            <p:cNvSpPr/>
            <p:nvPr/>
          </p:nvSpPr>
          <p:spPr>
            <a:xfrm rot="5400000">
              <a:off x="7942370" y="3217471"/>
              <a:ext cx="1333749" cy="459913"/>
            </a:xfrm>
            <a:prstGeom prst="round2SameRect">
              <a:avLst/>
            </a:prstGeom>
            <a:solidFill>
              <a:schemeClr val="accent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 Same Side Corner Rectangle 77"/>
            <p:cNvSpPr/>
            <p:nvPr/>
          </p:nvSpPr>
          <p:spPr>
            <a:xfrm rot="5400000">
              <a:off x="7942370" y="4551220"/>
              <a:ext cx="1333749" cy="459913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 Same Side Corner Rectangle 78"/>
            <p:cNvSpPr/>
            <p:nvPr/>
          </p:nvSpPr>
          <p:spPr>
            <a:xfrm rot="5400000">
              <a:off x="7942370" y="5884969"/>
              <a:ext cx="1333749" cy="459913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295400" y="304800"/>
              <a:ext cx="6934200" cy="6299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Chevron 82"/>
            <p:cNvSpPr/>
            <p:nvPr/>
          </p:nvSpPr>
          <p:spPr>
            <a:xfrm>
              <a:off x="7696200" y="6096000"/>
              <a:ext cx="381000" cy="381000"/>
            </a:xfrm>
            <a:prstGeom prst="chevron">
              <a:avLst/>
            </a:prstGeom>
            <a:solidFill>
              <a:schemeClr val="tx2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Chevron 83"/>
            <p:cNvSpPr/>
            <p:nvPr/>
          </p:nvSpPr>
          <p:spPr>
            <a:xfrm flipH="1">
              <a:off x="1447800" y="6096000"/>
              <a:ext cx="381000" cy="381000"/>
            </a:xfrm>
            <a:prstGeom prst="chevron">
              <a:avLst/>
            </a:prstGeom>
            <a:solidFill>
              <a:schemeClr val="tx2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 rot="5400000">
            <a:off x="7918966" y="6916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 rot="5400000">
            <a:off x="8147566" y="1987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 rot="5400000">
            <a:off x="8147566" y="33586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virtual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 rot="5400000">
            <a:off x="8147566" y="4654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blended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 rot="5400000">
            <a:off x="8044933" y="5987535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1676400" y="533400"/>
            <a:ext cx="388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sp>
        <p:nvSpPr>
          <p:cNvPr id="90" name="TextBox 89"/>
          <p:cNvSpPr txBox="1"/>
          <p:nvPr/>
        </p:nvSpPr>
        <p:spPr>
          <a:xfrm>
            <a:off x="1828800" y="1295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Third Teacher</a:t>
            </a:r>
          </a:p>
          <a:p>
            <a:r>
              <a:rPr lang="en-US" dirty="0" smtClean="0"/>
              <a:t>  by Loris </a:t>
            </a:r>
            <a:r>
              <a:rPr lang="en-US" dirty="0" err="1" smtClean="0"/>
              <a:t>Malaguzzi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2286000" y="1981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Teacher…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2286000" y="3352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Teacher…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2286000" y="45720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Third Teacher…</a:t>
            </a:r>
            <a:endParaRPr lang="en-US" dirty="0"/>
          </a:p>
        </p:txBody>
      </p:sp>
      <p:pic>
        <p:nvPicPr>
          <p:cNvPr id="95" name="Picture 94" descr="M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885950"/>
            <a:ext cx="1752600" cy="1314450"/>
          </a:xfrm>
          <a:prstGeom prst="rect">
            <a:avLst/>
          </a:prstGeom>
        </p:spPr>
      </p:pic>
      <p:pic>
        <p:nvPicPr>
          <p:cNvPr id="96" name="Picture 95" descr="children_play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429000"/>
            <a:ext cx="1752600" cy="1167232"/>
          </a:xfrm>
          <a:prstGeom prst="rect">
            <a:avLst/>
          </a:prstGeom>
        </p:spPr>
      </p:pic>
      <p:pic>
        <p:nvPicPr>
          <p:cNvPr id="99" name="Picture 98" descr="blend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5105400"/>
            <a:ext cx="1804055" cy="120176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>
            <p:custDataLst>
              <p:tags r:id="rId2"/>
            </p:custDataLst>
          </p:nvPr>
        </p:nvGrpSpPr>
        <p:grpSpPr>
          <a:xfrm>
            <a:off x="228600" y="113055"/>
            <a:ext cx="8610601" cy="6668745"/>
            <a:chOff x="228600" y="113055"/>
            <a:chExt cx="8610601" cy="6668745"/>
          </a:xfrm>
        </p:grpSpPr>
        <p:sp>
          <p:nvSpPr>
            <p:cNvPr id="6" name="Freeform 5"/>
            <p:cNvSpPr/>
            <p:nvPr/>
          </p:nvSpPr>
          <p:spPr>
            <a:xfrm>
              <a:off x="803492" y="113056"/>
              <a:ext cx="764989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13056"/>
              <a:ext cx="45991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2"/>
            <p:cNvGrpSpPr/>
            <p:nvPr/>
          </p:nvGrpSpPr>
          <p:grpSpPr>
            <a:xfrm>
              <a:off x="391810" y="511745"/>
              <a:ext cx="731059" cy="229957"/>
              <a:chOff x="2692557" y="1331025"/>
              <a:chExt cx="484497" cy="1524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" name="Group 14"/>
            <p:cNvGrpSpPr/>
            <p:nvPr/>
          </p:nvGrpSpPr>
          <p:grpSpPr>
            <a:xfrm>
              <a:off x="391810" y="896002"/>
              <a:ext cx="731059" cy="229957"/>
              <a:chOff x="2692557" y="1331025"/>
              <a:chExt cx="484497" cy="1524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8"/>
            <p:cNvGrpSpPr/>
            <p:nvPr/>
          </p:nvGrpSpPr>
          <p:grpSpPr>
            <a:xfrm>
              <a:off x="391810" y="1280259"/>
              <a:ext cx="731059" cy="229957"/>
              <a:chOff x="2692557" y="1331025"/>
              <a:chExt cx="484497" cy="1524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22"/>
            <p:cNvGrpSpPr/>
            <p:nvPr/>
          </p:nvGrpSpPr>
          <p:grpSpPr>
            <a:xfrm>
              <a:off x="391810" y="1664517"/>
              <a:ext cx="731059" cy="229957"/>
              <a:chOff x="2692557" y="1331025"/>
              <a:chExt cx="484497" cy="1524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26"/>
            <p:cNvGrpSpPr/>
            <p:nvPr/>
          </p:nvGrpSpPr>
          <p:grpSpPr>
            <a:xfrm>
              <a:off x="391810" y="2048774"/>
              <a:ext cx="731059" cy="229957"/>
              <a:chOff x="2692557" y="1331025"/>
              <a:chExt cx="484497" cy="1524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30"/>
            <p:cNvGrpSpPr/>
            <p:nvPr/>
          </p:nvGrpSpPr>
          <p:grpSpPr>
            <a:xfrm>
              <a:off x="391810" y="2433031"/>
              <a:ext cx="731059" cy="229957"/>
              <a:chOff x="2692557" y="1331025"/>
              <a:chExt cx="484497" cy="1524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4"/>
            <p:cNvGrpSpPr/>
            <p:nvPr/>
          </p:nvGrpSpPr>
          <p:grpSpPr>
            <a:xfrm>
              <a:off x="391810" y="2817288"/>
              <a:ext cx="731059" cy="229957"/>
              <a:chOff x="2692557" y="1331025"/>
              <a:chExt cx="484497" cy="1524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38"/>
            <p:cNvGrpSpPr/>
            <p:nvPr/>
          </p:nvGrpSpPr>
          <p:grpSpPr>
            <a:xfrm>
              <a:off x="391810" y="3201545"/>
              <a:ext cx="731059" cy="229957"/>
              <a:chOff x="2692557" y="1331025"/>
              <a:chExt cx="484497" cy="1524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42"/>
            <p:cNvGrpSpPr/>
            <p:nvPr/>
          </p:nvGrpSpPr>
          <p:grpSpPr>
            <a:xfrm>
              <a:off x="391810" y="3585802"/>
              <a:ext cx="731059" cy="229957"/>
              <a:chOff x="2692557" y="1331025"/>
              <a:chExt cx="484497" cy="1524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46"/>
            <p:cNvGrpSpPr/>
            <p:nvPr/>
          </p:nvGrpSpPr>
          <p:grpSpPr>
            <a:xfrm>
              <a:off x="391810" y="3970059"/>
              <a:ext cx="731059" cy="229957"/>
              <a:chOff x="2692557" y="1331025"/>
              <a:chExt cx="484497" cy="1524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50"/>
            <p:cNvGrpSpPr/>
            <p:nvPr/>
          </p:nvGrpSpPr>
          <p:grpSpPr>
            <a:xfrm>
              <a:off x="391810" y="4354316"/>
              <a:ext cx="731059" cy="229957"/>
              <a:chOff x="2692557" y="1331025"/>
              <a:chExt cx="484497" cy="1524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54"/>
            <p:cNvGrpSpPr/>
            <p:nvPr/>
          </p:nvGrpSpPr>
          <p:grpSpPr>
            <a:xfrm>
              <a:off x="391810" y="4738573"/>
              <a:ext cx="731059" cy="229957"/>
              <a:chOff x="2692557" y="1331025"/>
              <a:chExt cx="484497" cy="1524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58"/>
            <p:cNvGrpSpPr/>
            <p:nvPr/>
          </p:nvGrpSpPr>
          <p:grpSpPr>
            <a:xfrm>
              <a:off x="391810" y="5122830"/>
              <a:ext cx="731059" cy="229957"/>
              <a:chOff x="2692557" y="1331025"/>
              <a:chExt cx="484497" cy="1524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62"/>
            <p:cNvGrpSpPr/>
            <p:nvPr/>
          </p:nvGrpSpPr>
          <p:grpSpPr>
            <a:xfrm>
              <a:off x="391810" y="5507087"/>
              <a:ext cx="731059" cy="229957"/>
              <a:chOff x="2692557" y="1331025"/>
              <a:chExt cx="484497" cy="15240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66"/>
            <p:cNvGrpSpPr/>
            <p:nvPr/>
          </p:nvGrpSpPr>
          <p:grpSpPr>
            <a:xfrm>
              <a:off x="391810" y="5891344"/>
              <a:ext cx="731059" cy="229957"/>
              <a:chOff x="2692557" y="1331025"/>
              <a:chExt cx="484497" cy="1524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70"/>
            <p:cNvGrpSpPr/>
            <p:nvPr/>
          </p:nvGrpSpPr>
          <p:grpSpPr>
            <a:xfrm>
              <a:off x="391810" y="6275601"/>
              <a:ext cx="731059" cy="229957"/>
              <a:chOff x="2692557" y="1331025"/>
              <a:chExt cx="484497" cy="1524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ound Same Side Corner Rectangle 74"/>
            <p:cNvSpPr/>
            <p:nvPr/>
          </p:nvSpPr>
          <p:spPr>
            <a:xfrm rot="5400000">
              <a:off x="7942370" y="549973"/>
              <a:ext cx="1333749" cy="459913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 Same Side Corner Rectangle 75"/>
            <p:cNvSpPr/>
            <p:nvPr/>
          </p:nvSpPr>
          <p:spPr>
            <a:xfrm rot="5400000">
              <a:off x="7942370" y="1883722"/>
              <a:ext cx="1333749" cy="459913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 Same Side Corner Rectangle 76"/>
            <p:cNvSpPr/>
            <p:nvPr/>
          </p:nvSpPr>
          <p:spPr>
            <a:xfrm rot="5400000">
              <a:off x="7942370" y="3217471"/>
              <a:ext cx="1333749" cy="459913"/>
            </a:xfrm>
            <a:prstGeom prst="round2SameRect">
              <a:avLst/>
            </a:prstGeom>
            <a:solidFill>
              <a:schemeClr val="accent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 Same Side Corner Rectangle 77"/>
            <p:cNvSpPr/>
            <p:nvPr/>
          </p:nvSpPr>
          <p:spPr>
            <a:xfrm rot="5400000">
              <a:off x="7942370" y="4551220"/>
              <a:ext cx="1333749" cy="459913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 Same Side Corner Rectangle 78"/>
            <p:cNvSpPr/>
            <p:nvPr/>
          </p:nvSpPr>
          <p:spPr>
            <a:xfrm rot="5400000">
              <a:off x="7942370" y="5884969"/>
              <a:ext cx="1333749" cy="459913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295400" y="304800"/>
              <a:ext cx="6934200" cy="6299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hevron 83"/>
            <p:cNvSpPr/>
            <p:nvPr/>
          </p:nvSpPr>
          <p:spPr>
            <a:xfrm>
              <a:off x="7696200" y="6096000"/>
              <a:ext cx="381000" cy="381000"/>
            </a:xfrm>
            <a:prstGeom prst="chevron">
              <a:avLst/>
            </a:prstGeom>
            <a:solidFill>
              <a:schemeClr val="accent6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Chevron 84"/>
            <p:cNvSpPr/>
            <p:nvPr/>
          </p:nvSpPr>
          <p:spPr>
            <a:xfrm flipH="1">
              <a:off x="1447800" y="6096000"/>
              <a:ext cx="381000" cy="381000"/>
            </a:xfrm>
            <a:prstGeom prst="chevron">
              <a:avLst/>
            </a:prstGeom>
            <a:solidFill>
              <a:schemeClr val="accent6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 rot="5400000">
            <a:off x="7918966" y="6916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 rot="5400000">
            <a:off x="8147566" y="1987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 rot="5400000">
            <a:off x="8147566" y="33586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virtual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 rot="5400000">
            <a:off x="8147566" y="4654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blended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 rot="5400000">
            <a:off x="8044933" y="5987535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1676400" y="533400"/>
            <a:ext cx="388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Introduction</a:t>
            </a:r>
            <a:endParaRPr lang="en-US" sz="32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1600200" y="14478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Spaces come in </a:t>
            </a:r>
            <a:br>
              <a:rPr lang="en-US" sz="2400" dirty="0" smtClean="0"/>
            </a:br>
            <a:r>
              <a:rPr lang="en-US" sz="2400" dirty="0" smtClean="0"/>
              <a:t>   several variation</a:t>
            </a:r>
          </a:p>
        </p:txBody>
      </p:sp>
      <p:pic>
        <p:nvPicPr>
          <p:cNvPr id="93" name="Picture 92" descr="FLS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1143000"/>
            <a:ext cx="2122466" cy="2711450"/>
          </a:xfrm>
          <a:prstGeom prst="rect">
            <a:avLst/>
          </a:prstGeom>
        </p:spPr>
      </p:pic>
      <p:pic>
        <p:nvPicPr>
          <p:cNvPr id="94" name="Picture 93" descr="SL02_00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4267200"/>
            <a:ext cx="2675467" cy="1504950"/>
          </a:xfrm>
          <a:prstGeom prst="rect">
            <a:avLst/>
          </a:prstGeom>
        </p:spPr>
      </p:pic>
      <p:pic>
        <p:nvPicPr>
          <p:cNvPr id="95" name="Picture 94" descr="blende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2895600"/>
            <a:ext cx="2859721" cy="1905000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5638800" y="609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Physical 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2667000" y="5791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Virtual</a:t>
            </a:r>
            <a:endParaRPr lang="en-US" sz="2400" dirty="0"/>
          </a:p>
        </p:txBody>
      </p:sp>
      <p:sp>
        <p:nvSpPr>
          <p:cNvPr id="98" name="TextBox 97"/>
          <p:cNvSpPr txBox="1"/>
          <p:nvPr/>
        </p:nvSpPr>
        <p:spPr>
          <a:xfrm>
            <a:off x="5867400" y="4876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Blended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228600" y="189255"/>
            <a:ext cx="8610601" cy="6668745"/>
            <a:chOff x="228600" y="113055"/>
            <a:chExt cx="8610601" cy="6668745"/>
          </a:xfrm>
        </p:grpSpPr>
        <p:sp>
          <p:nvSpPr>
            <p:cNvPr id="6" name="Freeform 5"/>
            <p:cNvSpPr/>
            <p:nvPr/>
          </p:nvSpPr>
          <p:spPr>
            <a:xfrm>
              <a:off x="803492" y="113056"/>
              <a:ext cx="764989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13056"/>
              <a:ext cx="45991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2"/>
            <p:cNvGrpSpPr/>
            <p:nvPr/>
          </p:nvGrpSpPr>
          <p:grpSpPr>
            <a:xfrm>
              <a:off x="391810" y="511745"/>
              <a:ext cx="731059" cy="229957"/>
              <a:chOff x="2692557" y="1331025"/>
              <a:chExt cx="484497" cy="1524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" name="Group 14"/>
            <p:cNvGrpSpPr/>
            <p:nvPr/>
          </p:nvGrpSpPr>
          <p:grpSpPr>
            <a:xfrm>
              <a:off x="391810" y="896002"/>
              <a:ext cx="731059" cy="229957"/>
              <a:chOff x="2692557" y="1331025"/>
              <a:chExt cx="484497" cy="1524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8"/>
            <p:cNvGrpSpPr/>
            <p:nvPr/>
          </p:nvGrpSpPr>
          <p:grpSpPr>
            <a:xfrm>
              <a:off x="391810" y="1280259"/>
              <a:ext cx="731059" cy="229957"/>
              <a:chOff x="2692557" y="1331025"/>
              <a:chExt cx="484497" cy="1524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22"/>
            <p:cNvGrpSpPr/>
            <p:nvPr/>
          </p:nvGrpSpPr>
          <p:grpSpPr>
            <a:xfrm>
              <a:off x="391810" y="1664517"/>
              <a:ext cx="731059" cy="229957"/>
              <a:chOff x="2692557" y="1331025"/>
              <a:chExt cx="484497" cy="1524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26"/>
            <p:cNvGrpSpPr/>
            <p:nvPr/>
          </p:nvGrpSpPr>
          <p:grpSpPr>
            <a:xfrm>
              <a:off x="391810" y="2048774"/>
              <a:ext cx="731059" cy="229957"/>
              <a:chOff x="2692557" y="1331025"/>
              <a:chExt cx="484497" cy="1524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30"/>
            <p:cNvGrpSpPr/>
            <p:nvPr/>
          </p:nvGrpSpPr>
          <p:grpSpPr>
            <a:xfrm>
              <a:off x="391810" y="2433031"/>
              <a:ext cx="731059" cy="229957"/>
              <a:chOff x="2692557" y="1331025"/>
              <a:chExt cx="484497" cy="1524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4"/>
            <p:cNvGrpSpPr/>
            <p:nvPr/>
          </p:nvGrpSpPr>
          <p:grpSpPr>
            <a:xfrm>
              <a:off x="391810" y="2817288"/>
              <a:ext cx="731059" cy="229957"/>
              <a:chOff x="2692557" y="1331025"/>
              <a:chExt cx="484497" cy="1524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38"/>
            <p:cNvGrpSpPr/>
            <p:nvPr/>
          </p:nvGrpSpPr>
          <p:grpSpPr>
            <a:xfrm>
              <a:off x="391810" y="3201545"/>
              <a:ext cx="731059" cy="229957"/>
              <a:chOff x="2692557" y="1331025"/>
              <a:chExt cx="484497" cy="1524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42"/>
            <p:cNvGrpSpPr/>
            <p:nvPr/>
          </p:nvGrpSpPr>
          <p:grpSpPr>
            <a:xfrm>
              <a:off x="391810" y="3585802"/>
              <a:ext cx="731059" cy="229957"/>
              <a:chOff x="2692557" y="1331025"/>
              <a:chExt cx="484497" cy="1524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46"/>
            <p:cNvGrpSpPr/>
            <p:nvPr/>
          </p:nvGrpSpPr>
          <p:grpSpPr>
            <a:xfrm>
              <a:off x="391810" y="3970059"/>
              <a:ext cx="731059" cy="229957"/>
              <a:chOff x="2692557" y="1331025"/>
              <a:chExt cx="484497" cy="1524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50"/>
            <p:cNvGrpSpPr/>
            <p:nvPr/>
          </p:nvGrpSpPr>
          <p:grpSpPr>
            <a:xfrm>
              <a:off x="391810" y="4354316"/>
              <a:ext cx="731059" cy="229957"/>
              <a:chOff x="2692557" y="1331025"/>
              <a:chExt cx="484497" cy="1524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54"/>
            <p:cNvGrpSpPr/>
            <p:nvPr/>
          </p:nvGrpSpPr>
          <p:grpSpPr>
            <a:xfrm>
              <a:off x="391810" y="4738573"/>
              <a:ext cx="731059" cy="229957"/>
              <a:chOff x="2692557" y="1331025"/>
              <a:chExt cx="484497" cy="1524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58"/>
            <p:cNvGrpSpPr/>
            <p:nvPr/>
          </p:nvGrpSpPr>
          <p:grpSpPr>
            <a:xfrm>
              <a:off x="391810" y="5122830"/>
              <a:ext cx="731059" cy="229957"/>
              <a:chOff x="2692557" y="1331025"/>
              <a:chExt cx="484497" cy="1524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62"/>
            <p:cNvGrpSpPr/>
            <p:nvPr/>
          </p:nvGrpSpPr>
          <p:grpSpPr>
            <a:xfrm>
              <a:off x="391810" y="5507087"/>
              <a:ext cx="731059" cy="229957"/>
              <a:chOff x="2692557" y="1331025"/>
              <a:chExt cx="484497" cy="15240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66"/>
            <p:cNvGrpSpPr/>
            <p:nvPr/>
          </p:nvGrpSpPr>
          <p:grpSpPr>
            <a:xfrm>
              <a:off x="391810" y="5891344"/>
              <a:ext cx="731059" cy="229957"/>
              <a:chOff x="2692557" y="1331025"/>
              <a:chExt cx="484497" cy="1524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70"/>
            <p:cNvGrpSpPr/>
            <p:nvPr/>
          </p:nvGrpSpPr>
          <p:grpSpPr>
            <a:xfrm>
              <a:off x="391810" y="6275601"/>
              <a:ext cx="731059" cy="229957"/>
              <a:chOff x="2692557" y="1331025"/>
              <a:chExt cx="484497" cy="1524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ound Same Side Corner Rectangle 74"/>
            <p:cNvSpPr/>
            <p:nvPr/>
          </p:nvSpPr>
          <p:spPr>
            <a:xfrm rot="5400000">
              <a:off x="7942370" y="549973"/>
              <a:ext cx="1333749" cy="459913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 Same Side Corner Rectangle 75"/>
            <p:cNvSpPr/>
            <p:nvPr/>
          </p:nvSpPr>
          <p:spPr>
            <a:xfrm rot="5400000">
              <a:off x="7942370" y="1883722"/>
              <a:ext cx="1333749" cy="459913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 Same Side Corner Rectangle 76"/>
            <p:cNvSpPr/>
            <p:nvPr/>
          </p:nvSpPr>
          <p:spPr>
            <a:xfrm rot="5400000">
              <a:off x="7942370" y="3217471"/>
              <a:ext cx="1333749" cy="459913"/>
            </a:xfrm>
            <a:prstGeom prst="round2SameRect">
              <a:avLst/>
            </a:prstGeom>
            <a:solidFill>
              <a:schemeClr val="accent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 Same Side Corner Rectangle 77"/>
            <p:cNvSpPr/>
            <p:nvPr/>
          </p:nvSpPr>
          <p:spPr>
            <a:xfrm rot="5400000">
              <a:off x="7942370" y="4551220"/>
              <a:ext cx="1333749" cy="459913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 Same Side Corner Rectangle 78"/>
            <p:cNvSpPr/>
            <p:nvPr/>
          </p:nvSpPr>
          <p:spPr>
            <a:xfrm rot="5400000">
              <a:off x="7942370" y="5884969"/>
              <a:ext cx="1333749" cy="459913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295400" y="304800"/>
              <a:ext cx="6934200" cy="6299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hevron 84"/>
            <p:cNvSpPr/>
            <p:nvPr/>
          </p:nvSpPr>
          <p:spPr>
            <a:xfrm>
              <a:off x="7696200" y="6096000"/>
              <a:ext cx="381000" cy="381000"/>
            </a:xfrm>
            <a:prstGeom prst="chevron">
              <a:avLst/>
            </a:prstGeom>
            <a:solidFill>
              <a:schemeClr val="accent5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Chevron 85"/>
            <p:cNvSpPr/>
            <p:nvPr/>
          </p:nvSpPr>
          <p:spPr>
            <a:xfrm flipH="1">
              <a:off x="1447800" y="6096000"/>
              <a:ext cx="381000" cy="381000"/>
            </a:xfrm>
            <a:prstGeom prst="chevron">
              <a:avLst/>
            </a:prstGeom>
            <a:solidFill>
              <a:schemeClr val="accent5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 rot="5400000">
            <a:off x="7918966" y="6916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 rot="5400000">
            <a:off x="8147566" y="1987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 rot="5400000">
            <a:off x="8147566" y="33586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virtual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 rot="5400000">
            <a:off x="8147566" y="4654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blended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 rot="5400000">
            <a:off x="8044933" y="5987535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1676400" y="533400"/>
            <a:ext cx="388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Physical Spaces</a:t>
            </a:r>
            <a:endParaRPr lang="en-US" sz="3200" dirty="0"/>
          </a:p>
        </p:txBody>
      </p:sp>
      <p:sp>
        <p:nvSpPr>
          <p:cNvPr id="91" name="TextBox 90"/>
          <p:cNvSpPr txBox="1"/>
          <p:nvPr/>
        </p:nvSpPr>
        <p:spPr>
          <a:xfrm>
            <a:off x="1905000" y="1219200"/>
            <a:ext cx="556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Describe a few formal classroom setting</a:t>
            </a:r>
          </a:p>
          <a:p>
            <a:endParaRPr lang="en-US" dirty="0"/>
          </a:p>
        </p:txBody>
      </p:sp>
      <p:pic>
        <p:nvPicPr>
          <p:cNvPr id="92" name="Picture 91" descr="old-classro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828800"/>
            <a:ext cx="2884714" cy="2133600"/>
          </a:xfrm>
          <a:prstGeom prst="rect">
            <a:avLst/>
          </a:prstGeom>
        </p:spPr>
      </p:pic>
      <p:pic>
        <p:nvPicPr>
          <p:cNvPr id="93" name="Picture 92" descr="old_ClassRo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114800"/>
            <a:ext cx="2846886" cy="22098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6"/>
          <p:cNvGrpSpPr/>
          <p:nvPr/>
        </p:nvGrpSpPr>
        <p:grpSpPr>
          <a:xfrm>
            <a:off x="228600" y="189255"/>
            <a:ext cx="8610601" cy="6668745"/>
            <a:chOff x="228600" y="113055"/>
            <a:chExt cx="8610601" cy="6668745"/>
          </a:xfrm>
        </p:grpSpPr>
        <p:sp>
          <p:nvSpPr>
            <p:cNvPr id="6" name="Freeform 5"/>
            <p:cNvSpPr/>
            <p:nvPr/>
          </p:nvSpPr>
          <p:spPr>
            <a:xfrm>
              <a:off x="803492" y="113056"/>
              <a:ext cx="764989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13056"/>
              <a:ext cx="45991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391810" y="511745"/>
              <a:ext cx="731059" cy="229957"/>
              <a:chOff x="2692557" y="1331025"/>
              <a:chExt cx="484497" cy="1524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391810" y="896002"/>
              <a:ext cx="731059" cy="229957"/>
              <a:chOff x="2692557" y="1331025"/>
              <a:chExt cx="484497" cy="1524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8"/>
            <p:cNvGrpSpPr/>
            <p:nvPr/>
          </p:nvGrpSpPr>
          <p:grpSpPr>
            <a:xfrm>
              <a:off x="391810" y="1280259"/>
              <a:ext cx="731059" cy="229957"/>
              <a:chOff x="2692557" y="1331025"/>
              <a:chExt cx="484497" cy="1524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>
              <a:off x="391810" y="1664517"/>
              <a:ext cx="731059" cy="229957"/>
              <a:chOff x="2692557" y="1331025"/>
              <a:chExt cx="484497" cy="1524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26"/>
            <p:cNvGrpSpPr/>
            <p:nvPr/>
          </p:nvGrpSpPr>
          <p:grpSpPr>
            <a:xfrm>
              <a:off x="391810" y="2048774"/>
              <a:ext cx="731059" cy="229957"/>
              <a:chOff x="2692557" y="1331025"/>
              <a:chExt cx="484497" cy="1524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0"/>
            <p:cNvGrpSpPr/>
            <p:nvPr/>
          </p:nvGrpSpPr>
          <p:grpSpPr>
            <a:xfrm>
              <a:off x="391810" y="2433031"/>
              <a:ext cx="731059" cy="229957"/>
              <a:chOff x="2692557" y="1331025"/>
              <a:chExt cx="484497" cy="1524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34"/>
            <p:cNvGrpSpPr/>
            <p:nvPr/>
          </p:nvGrpSpPr>
          <p:grpSpPr>
            <a:xfrm>
              <a:off x="391810" y="2817288"/>
              <a:ext cx="731059" cy="229957"/>
              <a:chOff x="2692557" y="1331025"/>
              <a:chExt cx="484497" cy="1524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38"/>
            <p:cNvGrpSpPr/>
            <p:nvPr/>
          </p:nvGrpSpPr>
          <p:grpSpPr>
            <a:xfrm>
              <a:off x="391810" y="3201545"/>
              <a:ext cx="731059" cy="229957"/>
              <a:chOff x="2692557" y="1331025"/>
              <a:chExt cx="484497" cy="1524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42"/>
            <p:cNvGrpSpPr/>
            <p:nvPr/>
          </p:nvGrpSpPr>
          <p:grpSpPr>
            <a:xfrm>
              <a:off x="391810" y="3585802"/>
              <a:ext cx="731059" cy="229957"/>
              <a:chOff x="2692557" y="1331025"/>
              <a:chExt cx="484497" cy="1524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46"/>
            <p:cNvGrpSpPr/>
            <p:nvPr/>
          </p:nvGrpSpPr>
          <p:grpSpPr>
            <a:xfrm>
              <a:off x="391810" y="3970059"/>
              <a:ext cx="731059" cy="229957"/>
              <a:chOff x="2692557" y="1331025"/>
              <a:chExt cx="484497" cy="1524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50"/>
            <p:cNvGrpSpPr/>
            <p:nvPr/>
          </p:nvGrpSpPr>
          <p:grpSpPr>
            <a:xfrm>
              <a:off x="391810" y="4354316"/>
              <a:ext cx="731059" cy="229957"/>
              <a:chOff x="2692557" y="1331025"/>
              <a:chExt cx="484497" cy="1524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54"/>
            <p:cNvGrpSpPr/>
            <p:nvPr/>
          </p:nvGrpSpPr>
          <p:grpSpPr>
            <a:xfrm>
              <a:off x="391810" y="4738573"/>
              <a:ext cx="731059" cy="229957"/>
              <a:chOff x="2692557" y="1331025"/>
              <a:chExt cx="484497" cy="1524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58"/>
            <p:cNvGrpSpPr/>
            <p:nvPr/>
          </p:nvGrpSpPr>
          <p:grpSpPr>
            <a:xfrm>
              <a:off x="391810" y="5122830"/>
              <a:ext cx="731059" cy="229957"/>
              <a:chOff x="2692557" y="1331025"/>
              <a:chExt cx="484497" cy="1524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62"/>
            <p:cNvGrpSpPr/>
            <p:nvPr/>
          </p:nvGrpSpPr>
          <p:grpSpPr>
            <a:xfrm>
              <a:off x="391810" y="5507087"/>
              <a:ext cx="731059" cy="229957"/>
              <a:chOff x="2692557" y="1331025"/>
              <a:chExt cx="484497" cy="15240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66"/>
            <p:cNvGrpSpPr/>
            <p:nvPr/>
          </p:nvGrpSpPr>
          <p:grpSpPr>
            <a:xfrm>
              <a:off x="391810" y="5891344"/>
              <a:ext cx="731059" cy="229957"/>
              <a:chOff x="2692557" y="1331025"/>
              <a:chExt cx="484497" cy="1524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70"/>
            <p:cNvGrpSpPr/>
            <p:nvPr/>
          </p:nvGrpSpPr>
          <p:grpSpPr>
            <a:xfrm>
              <a:off x="391810" y="6275601"/>
              <a:ext cx="731059" cy="229957"/>
              <a:chOff x="2692557" y="1331025"/>
              <a:chExt cx="484497" cy="1524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ound Same Side Corner Rectangle 74"/>
            <p:cNvSpPr/>
            <p:nvPr/>
          </p:nvSpPr>
          <p:spPr>
            <a:xfrm rot="5400000">
              <a:off x="7942370" y="549973"/>
              <a:ext cx="1333749" cy="459913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 Same Side Corner Rectangle 75"/>
            <p:cNvSpPr/>
            <p:nvPr/>
          </p:nvSpPr>
          <p:spPr>
            <a:xfrm rot="5400000">
              <a:off x="7942370" y="1883722"/>
              <a:ext cx="1333749" cy="459913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 Same Side Corner Rectangle 76"/>
            <p:cNvSpPr/>
            <p:nvPr/>
          </p:nvSpPr>
          <p:spPr>
            <a:xfrm rot="5400000">
              <a:off x="7942370" y="3217471"/>
              <a:ext cx="1333749" cy="459913"/>
            </a:xfrm>
            <a:prstGeom prst="round2SameRect">
              <a:avLst/>
            </a:prstGeom>
            <a:solidFill>
              <a:schemeClr val="accent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 Same Side Corner Rectangle 77"/>
            <p:cNvSpPr/>
            <p:nvPr/>
          </p:nvSpPr>
          <p:spPr>
            <a:xfrm rot="5400000">
              <a:off x="7942370" y="4551220"/>
              <a:ext cx="1333749" cy="459913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 Same Side Corner Rectangle 78"/>
            <p:cNvSpPr/>
            <p:nvPr/>
          </p:nvSpPr>
          <p:spPr>
            <a:xfrm rot="5400000">
              <a:off x="7942370" y="5884969"/>
              <a:ext cx="1333749" cy="459913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295400" y="304800"/>
              <a:ext cx="6934200" cy="6299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hevron 84"/>
            <p:cNvSpPr/>
            <p:nvPr/>
          </p:nvSpPr>
          <p:spPr>
            <a:xfrm>
              <a:off x="7696200" y="6096000"/>
              <a:ext cx="381000" cy="381000"/>
            </a:xfrm>
            <a:prstGeom prst="chevron">
              <a:avLst/>
            </a:prstGeom>
            <a:solidFill>
              <a:schemeClr val="accent5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Chevron 85"/>
            <p:cNvSpPr/>
            <p:nvPr/>
          </p:nvSpPr>
          <p:spPr>
            <a:xfrm flipH="1">
              <a:off x="1447800" y="6096000"/>
              <a:ext cx="381000" cy="381000"/>
            </a:xfrm>
            <a:prstGeom prst="chevron">
              <a:avLst/>
            </a:prstGeom>
            <a:solidFill>
              <a:schemeClr val="accent5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 rot="5400000">
            <a:off x="7918966" y="6916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 rot="5400000">
            <a:off x="8147566" y="1987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 rot="5400000">
            <a:off x="8147566" y="33586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virtual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 rot="5400000">
            <a:off x="8147566" y="4654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blended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 rot="5400000">
            <a:off x="8044933" y="5987535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1676400" y="533400"/>
            <a:ext cx="388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Physical Spaces</a:t>
            </a:r>
            <a:endParaRPr lang="en-US" sz="3200" dirty="0"/>
          </a:p>
        </p:txBody>
      </p:sp>
      <p:sp>
        <p:nvSpPr>
          <p:cNvPr id="91" name="TextBox 90"/>
          <p:cNvSpPr txBox="1"/>
          <p:nvPr/>
        </p:nvSpPr>
        <p:spPr>
          <a:xfrm>
            <a:off x="1905000" y="1219200"/>
            <a:ext cx="556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Describe a few formal classroom setting</a:t>
            </a:r>
          </a:p>
          <a:p>
            <a:endParaRPr lang="en-US" dirty="0"/>
          </a:p>
        </p:txBody>
      </p:sp>
      <p:pic>
        <p:nvPicPr>
          <p:cNvPr id="96" name="Picture 95" descr="New-Classroom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114800"/>
            <a:ext cx="3152836" cy="2209800"/>
          </a:xfrm>
          <a:prstGeom prst="rect">
            <a:avLst/>
          </a:prstGeom>
        </p:spPr>
      </p:pic>
      <p:pic>
        <p:nvPicPr>
          <p:cNvPr id="98" name="Picture 97" descr="New-Classroom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981200"/>
            <a:ext cx="3124200" cy="21145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6"/>
          <p:cNvGrpSpPr/>
          <p:nvPr/>
        </p:nvGrpSpPr>
        <p:grpSpPr>
          <a:xfrm>
            <a:off x="228600" y="152400"/>
            <a:ext cx="8610601" cy="6668745"/>
            <a:chOff x="228600" y="113055"/>
            <a:chExt cx="8610601" cy="6668745"/>
          </a:xfrm>
        </p:grpSpPr>
        <p:sp>
          <p:nvSpPr>
            <p:cNvPr id="6" name="Freeform 5"/>
            <p:cNvSpPr/>
            <p:nvPr/>
          </p:nvSpPr>
          <p:spPr>
            <a:xfrm>
              <a:off x="803492" y="113056"/>
              <a:ext cx="764989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13056"/>
              <a:ext cx="45991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391810" y="511745"/>
              <a:ext cx="731059" cy="229957"/>
              <a:chOff x="2692557" y="1331025"/>
              <a:chExt cx="484497" cy="1524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391810" y="896002"/>
              <a:ext cx="731059" cy="229957"/>
              <a:chOff x="2692557" y="1331025"/>
              <a:chExt cx="484497" cy="1524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8"/>
            <p:cNvGrpSpPr/>
            <p:nvPr/>
          </p:nvGrpSpPr>
          <p:grpSpPr>
            <a:xfrm>
              <a:off x="391810" y="1280259"/>
              <a:ext cx="731059" cy="229957"/>
              <a:chOff x="2692557" y="1331025"/>
              <a:chExt cx="484497" cy="1524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>
              <a:off x="391810" y="1664517"/>
              <a:ext cx="731059" cy="229957"/>
              <a:chOff x="2692557" y="1331025"/>
              <a:chExt cx="484497" cy="1524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26"/>
            <p:cNvGrpSpPr/>
            <p:nvPr/>
          </p:nvGrpSpPr>
          <p:grpSpPr>
            <a:xfrm>
              <a:off x="391810" y="2048774"/>
              <a:ext cx="731059" cy="229957"/>
              <a:chOff x="2692557" y="1331025"/>
              <a:chExt cx="484497" cy="1524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0"/>
            <p:cNvGrpSpPr/>
            <p:nvPr/>
          </p:nvGrpSpPr>
          <p:grpSpPr>
            <a:xfrm>
              <a:off x="391810" y="2433031"/>
              <a:ext cx="731059" cy="229957"/>
              <a:chOff x="2692557" y="1331025"/>
              <a:chExt cx="484497" cy="1524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34"/>
            <p:cNvGrpSpPr/>
            <p:nvPr/>
          </p:nvGrpSpPr>
          <p:grpSpPr>
            <a:xfrm>
              <a:off x="391810" y="2817288"/>
              <a:ext cx="731059" cy="229957"/>
              <a:chOff x="2692557" y="1331025"/>
              <a:chExt cx="484497" cy="1524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38"/>
            <p:cNvGrpSpPr/>
            <p:nvPr/>
          </p:nvGrpSpPr>
          <p:grpSpPr>
            <a:xfrm>
              <a:off x="391810" y="3201545"/>
              <a:ext cx="731059" cy="229957"/>
              <a:chOff x="2692557" y="1331025"/>
              <a:chExt cx="484497" cy="1524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42"/>
            <p:cNvGrpSpPr/>
            <p:nvPr/>
          </p:nvGrpSpPr>
          <p:grpSpPr>
            <a:xfrm>
              <a:off x="391810" y="3585802"/>
              <a:ext cx="731059" cy="229957"/>
              <a:chOff x="2692557" y="1331025"/>
              <a:chExt cx="484497" cy="1524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46"/>
            <p:cNvGrpSpPr/>
            <p:nvPr/>
          </p:nvGrpSpPr>
          <p:grpSpPr>
            <a:xfrm>
              <a:off x="391810" y="3970059"/>
              <a:ext cx="731059" cy="229957"/>
              <a:chOff x="2692557" y="1331025"/>
              <a:chExt cx="484497" cy="1524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50"/>
            <p:cNvGrpSpPr/>
            <p:nvPr/>
          </p:nvGrpSpPr>
          <p:grpSpPr>
            <a:xfrm>
              <a:off x="391810" y="4354316"/>
              <a:ext cx="731059" cy="229957"/>
              <a:chOff x="2692557" y="1331025"/>
              <a:chExt cx="484497" cy="1524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54"/>
            <p:cNvGrpSpPr/>
            <p:nvPr/>
          </p:nvGrpSpPr>
          <p:grpSpPr>
            <a:xfrm>
              <a:off x="391810" y="4738573"/>
              <a:ext cx="731059" cy="229957"/>
              <a:chOff x="2692557" y="1331025"/>
              <a:chExt cx="484497" cy="1524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58"/>
            <p:cNvGrpSpPr/>
            <p:nvPr/>
          </p:nvGrpSpPr>
          <p:grpSpPr>
            <a:xfrm>
              <a:off x="391810" y="5122830"/>
              <a:ext cx="731059" cy="229957"/>
              <a:chOff x="2692557" y="1331025"/>
              <a:chExt cx="484497" cy="1524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62"/>
            <p:cNvGrpSpPr/>
            <p:nvPr/>
          </p:nvGrpSpPr>
          <p:grpSpPr>
            <a:xfrm>
              <a:off x="391810" y="5507087"/>
              <a:ext cx="731059" cy="229957"/>
              <a:chOff x="2692557" y="1331025"/>
              <a:chExt cx="484497" cy="15240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66"/>
            <p:cNvGrpSpPr/>
            <p:nvPr/>
          </p:nvGrpSpPr>
          <p:grpSpPr>
            <a:xfrm>
              <a:off x="391810" y="5891344"/>
              <a:ext cx="731059" cy="229957"/>
              <a:chOff x="2692557" y="1331025"/>
              <a:chExt cx="484497" cy="1524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70"/>
            <p:cNvGrpSpPr/>
            <p:nvPr/>
          </p:nvGrpSpPr>
          <p:grpSpPr>
            <a:xfrm>
              <a:off x="391810" y="6275601"/>
              <a:ext cx="731059" cy="229957"/>
              <a:chOff x="2692557" y="1331025"/>
              <a:chExt cx="484497" cy="1524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ound Same Side Corner Rectangle 74"/>
            <p:cNvSpPr/>
            <p:nvPr/>
          </p:nvSpPr>
          <p:spPr>
            <a:xfrm rot="5400000">
              <a:off x="7942370" y="549973"/>
              <a:ext cx="1333749" cy="459913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 Same Side Corner Rectangle 75"/>
            <p:cNvSpPr/>
            <p:nvPr/>
          </p:nvSpPr>
          <p:spPr>
            <a:xfrm rot="5400000">
              <a:off x="7942370" y="1883722"/>
              <a:ext cx="1333749" cy="459913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 Same Side Corner Rectangle 76"/>
            <p:cNvSpPr/>
            <p:nvPr/>
          </p:nvSpPr>
          <p:spPr>
            <a:xfrm rot="5400000">
              <a:off x="7942370" y="3217471"/>
              <a:ext cx="1333749" cy="459913"/>
            </a:xfrm>
            <a:prstGeom prst="round2SameRect">
              <a:avLst/>
            </a:prstGeom>
            <a:solidFill>
              <a:schemeClr val="accent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 Same Side Corner Rectangle 77"/>
            <p:cNvSpPr/>
            <p:nvPr/>
          </p:nvSpPr>
          <p:spPr>
            <a:xfrm rot="5400000">
              <a:off x="7942370" y="4551220"/>
              <a:ext cx="1333749" cy="459913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 Same Side Corner Rectangle 78"/>
            <p:cNvSpPr/>
            <p:nvPr/>
          </p:nvSpPr>
          <p:spPr>
            <a:xfrm rot="5400000">
              <a:off x="7942370" y="5884969"/>
              <a:ext cx="1333749" cy="459913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295400" y="304800"/>
              <a:ext cx="6934200" cy="6299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hevron 84"/>
            <p:cNvSpPr/>
            <p:nvPr/>
          </p:nvSpPr>
          <p:spPr>
            <a:xfrm>
              <a:off x="7696200" y="6096000"/>
              <a:ext cx="381000" cy="381000"/>
            </a:xfrm>
            <a:prstGeom prst="chevron">
              <a:avLst/>
            </a:prstGeom>
            <a:solidFill>
              <a:schemeClr val="accent5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Chevron 85"/>
            <p:cNvSpPr/>
            <p:nvPr/>
          </p:nvSpPr>
          <p:spPr>
            <a:xfrm flipH="1">
              <a:off x="1447800" y="6096000"/>
              <a:ext cx="381000" cy="381000"/>
            </a:xfrm>
            <a:prstGeom prst="chevron">
              <a:avLst/>
            </a:prstGeom>
            <a:solidFill>
              <a:schemeClr val="accent5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 rot="5400000">
            <a:off x="7918966" y="6916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 rot="5400000">
            <a:off x="8147566" y="1987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 rot="5400000">
            <a:off x="8147566" y="33586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virtual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 rot="5400000">
            <a:off x="8147566" y="4654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blended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 rot="5400000">
            <a:off x="8044933" y="5987535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1676400" y="533400"/>
            <a:ext cx="388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Physical Spaces</a:t>
            </a:r>
            <a:endParaRPr lang="en-US" sz="3200" dirty="0"/>
          </a:p>
        </p:txBody>
      </p:sp>
      <p:sp>
        <p:nvSpPr>
          <p:cNvPr id="91" name="TextBox 90"/>
          <p:cNvSpPr txBox="1"/>
          <p:nvPr/>
        </p:nvSpPr>
        <p:spPr>
          <a:xfrm>
            <a:off x="1905000" y="12192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Describe a few informal classroom settings</a:t>
            </a:r>
          </a:p>
          <a:p>
            <a:endParaRPr lang="en-US" sz="2400" dirty="0"/>
          </a:p>
        </p:txBody>
      </p:sp>
      <p:pic>
        <p:nvPicPr>
          <p:cNvPr id="93" name="Picture 92" descr="informal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676400"/>
            <a:ext cx="2946400" cy="2209800"/>
          </a:xfrm>
          <a:prstGeom prst="rect">
            <a:avLst/>
          </a:prstGeom>
        </p:spPr>
      </p:pic>
      <p:pic>
        <p:nvPicPr>
          <p:cNvPr id="96" name="Picture 95" descr="informal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962400"/>
            <a:ext cx="2971800" cy="22199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6"/>
          <p:cNvGrpSpPr/>
          <p:nvPr/>
        </p:nvGrpSpPr>
        <p:grpSpPr>
          <a:xfrm>
            <a:off x="228600" y="152400"/>
            <a:ext cx="8610601" cy="6668745"/>
            <a:chOff x="228600" y="113055"/>
            <a:chExt cx="8610601" cy="6668745"/>
          </a:xfrm>
        </p:grpSpPr>
        <p:sp>
          <p:nvSpPr>
            <p:cNvPr id="6" name="Freeform 5"/>
            <p:cNvSpPr/>
            <p:nvPr/>
          </p:nvSpPr>
          <p:spPr>
            <a:xfrm>
              <a:off x="803492" y="113056"/>
              <a:ext cx="764989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13056"/>
              <a:ext cx="45991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391810" y="511745"/>
              <a:ext cx="731059" cy="229957"/>
              <a:chOff x="2692557" y="1331025"/>
              <a:chExt cx="484497" cy="1524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391810" y="896002"/>
              <a:ext cx="731059" cy="229957"/>
              <a:chOff x="2692557" y="1331025"/>
              <a:chExt cx="484497" cy="1524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8"/>
            <p:cNvGrpSpPr/>
            <p:nvPr/>
          </p:nvGrpSpPr>
          <p:grpSpPr>
            <a:xfrm>
              <a:off x="391810" y="1280259"/>
              <a:ext cx="731059" cy="229957"/>
              <a:chOff x="2692557" y="1331025"/>
              <a:chExt cx="484497" cy="1524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>
              <a:off x="391810" y="1664517"/>
              <a:ext cx="731059" cy="229957"/>
              <a:chOff x="2692557" y="1331025"/>
              <a:chExt cx="484497" cy="1524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26"/>
            <p:cNvGrpSpPr/>
            <p:nvPr/>
          </p:nvGrpSpPr>
          <p:grpSpPr>
            <a:xfrm>
              <a:off x="391810" y="2048774"/>
              <a:ext cx="731059" cy="229957"/>
              <a:chOff x="2692557" y="1331025"/>
              <a:chExt cx="484497" cy="1524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0"/>
            <p:cNvGrpSpPr/>
            <p:nvPr/>
          </p:nvGrpSpPr>
          <p:grpSpPr>
            <a:xfrm>
              <a:off x="391810" y="2433031"/>
              <a:ext cx="731059" cy="229957"/>
              <a:chOff x="2692557" y="1331025"/>
              <a:chExt cx="484497" cy="1524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34"/>
            <p:cNvGrpSpPr/>
            <p:nvPr/>
          </p:nvGrpSpPr>
          <p:grpSpPr>
            <a:xfrm>
              <a:off x="391810" y="2817288"/>
              <a:ext cx="731059" cy="229957"/>
              <a:chOff x="2692557" y="1331025"/>
              <a:chExt cx="484497" cy="1524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38"/>
            <p:cNvGrpSpPr/>
            <p:nvPr/>
          </p:nvGrpSpPr>
          <p:grpSpPr>
            <a:xfrm>
              <a:off x="391810" y="3201545"/>
              <a:ext cx="731059" cy="229957"/>
              <a:chOff x="2692557" y="1331025"/>
              <a:chExt cx="484497" cy="1524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42"/>
            <p:cNvGrpSpPr/>
            <p:nvPr/>
          </p:nvGrpSpPr>
          <p:grpSpPr>
            <a:xfrm>
              <a:off x="391810" y="3585802"/>
              <a:ext cx="731059" cy="229957"/>
              <a:chOff x="2692557" y="1331025"/>
              <a:chExt cx="484497" cy="1524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46"/>
            <p:cNvGrpSpPr/>
            <p:nvPr/>
          </p:nvGrpSpPr>
          <p:grpSpPr>
            <a:xfrm>
              <a:off x="391810" y="3970059"/>
              <a:ext cx="731059" cy="229957"/>
              <a:chOff x="2692557" y="1331025"/>
              <a:chExt cx="484497" cy="1524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50"/>
            <p:cNvGrpSpPr/>
            <p:nvPr/>
          </p:nvGrpSpPr>
          <p:grpSpPr>
            <a:xfrm>
              <a:off x="391810" y="4354316"/>
              <a:ext cx="731059" cy="229957"/>
              <a:chOff x="2692557" y="1331025"/>
              <a:chExt cx="484497" cy="1524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54"/>
            <p:cNvGrpSpPr/>
            <p:nvPr/>
          </p:nvGrpSpPr>
          <p:grpSpPr>
            <a:xfrm>
              <a:off x="391810" y="4738573"/>
              <a:ext cx="731059" cy="229957"/>
              <a:chOff x="2692557" y="1331025"/>
              <a:chExt cx="484497" cy="1524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58"/>
            <p:cNvGrpSpPr/>
            <p:nvPr/>
          </p:nvGrpSpPr>
          <p:grpSpPr>
            <a:xfrm>
              <a:off x="391810" y="5122830"/>
              <a:ext cx="731059" cy="229957"/>
              <a:chOff x="2692557" y="1331025"/>
              <a:chExt cx="484497" cy="1524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62"/>
            <p:cNvGrpSpPr/>
            <p:nvPr/>
          </p:nvGrpSpPr>
          <p:grpSpPr>
            <a:xfrm>
              <a:off x="391810" y="5507087"/>
              <a:ext cx="731059" cy="229957"/>
              <a:chOff x="2692557" y="1331025"/>
              <a:chExt cx="484497" cy="15240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66"/>
            <p:cNvGrpSpPr/>
            <p:nvPr/>
          </p:nvGrpSpPr>
          <p:grpSpPr>
            <a:xfrm>
              <a:off x="391810" y="5891344"/>
              <a:ext cx="731059" cy="229957"/>
              <a:chOff x="2692557" y="1331025"/>
              <a:chExt cx="484497" cy="1524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70"/>
            <p:cNvGrpSpPr/>
            <p:nvPr/>
          </p:nvGrpSpPr>
          <p:grpSpPr>
            <a:xfrm>
              <a:off x="391810" y="6275601"/>
              <a:ext cx="731059" cy="229957"/>
              <a:chOff x="2692557" y="1331025"/>
              <a:chExt cx="484497" cy="1524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ound Same Side Corner Rectangle 74"/>
            <p:cNvSpPr/>
            <p:nvPr/>
          </p:nvSpPr>
          <p:spPr>
            <a:xfrm rot="5400000">
              <a:off x="7942370" y="549973"/>
              <a:ext cx="1333749" cy="459913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 Same Side Corner Rectangle 75"/>
            <p:cNvSpPr/>
            <p:nvPr/>
          </p:nvSpPr>
          <p:spPr>
            <a:xfrm rot="5400000">
              <a:off x="7942370" y="1883722"/>
              <a:ext cx="1333749" cy="459913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 Same Side Corner Rectangle 76"/>
            <p:cNvSpPr/>
            <p:nvPr/>
          </p:nvSpPr>
          <p:spPr>
            <a:xfrm rot="5400000">
              <a:off x="7942370" y="3217471"/>
              <a:ext cx="1333749" cy="459913"/>
            </a:xfrm>
            <a:prstGeom prst="round2SameRect">
              <a:avLst/>
            </a:prstGeom>
            <a:solidFill>
              <a:schemeClr val="accent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 Same Side Corner Rectangle 77"/>
            <p:cNvSpPr/>
            <p:nvPr/>
          </p:nvSpPr>
          <p:spPr>
            <a:xfrm rot="5400000">
              <a:off x="7942370" y="4551220"/>
              <a:ext cx="1333749" cy="459913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 Same Side Corner Rectangle 78"/>
            <p:cNvSpPr/>
            <p:nvPr/>
          </p:nvSpPr>
          <p:spPr>
            <a:xfrm rot="5400000">
              <a:off x="7942370" y="5884969"/>
              <a:ext cx="1333749" cy="459913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295400" y="304800"/>
              <a:ext cx="6934200" cy="6299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hevron 84"/>
            <p:cNvSpPr/>
            <p:nvPr/>
          </p:nvSpPr>
          <p:spPr>
            <a:xfrm>
              <a:off x="7696200" y="6096000"/>
              <a:ext cx="381000" cy="381000"/>
            </a:xfrm>
            <a:prstGeom prst="chevron">
              <a:avLst/>
            </a:prstGeom>
            <a:solidFill>
              <a:schemeClr val="accent5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Chevron 85"/>
            <p:cNvSpPr/>
            <p:nvPr/>
          </p:nvSpPr>
          <p:spPr>
            <a:xfrm flipH="1">
              <a:off x="1447800" y="6096000"/>
              <a:ext cx="381000" cy="381000"/>
            </a:xfrm>
            <a:prstGeom prst="chevron">
              <a:avLst/>
            </a:prstGeom>
            <a:solidFill>
              <a:schemeClr val="accent5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 rot="5400000">
            <a:off x="7918966" y="6916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 rot="5400000">
            <a:off x="8147566" y="1987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 rot="5400000">
            <a:off x="8147566" y="33586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virtual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 rot="5400000">
            <a:off x="8147566" y="4654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blended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 rot="5400000">
            <a:off x="8044933" y="5987535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1676400" y="533400"/>
            <a:ext cx="388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Physical Spaces</a:t>
            </a:r>
            <a:endParaRPr lang="en-US" sz="3200" dirty="0"/>
          </a:p>
        </p:txBody>
      </p:sp>
      <p:sp>
        <p:nvSpPr>
          <p:cNvPr id="91" name="TextBox 90"/>
          <p:cNvSpPr txBox="1"/>
          <p:nvPr/>
        </p:nvSpPr>
        <p:spPr>
          <a:xfrm>
            <a:off x="1905000" y="12192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Describe a few informal classroom settings</a:t>
            </a:r>
          </a:p>
          <a:p>
            <a:endParaRPr lang="en-US" sz="2400" dirty="0"/>
          </a:p>
        </p:txBody>
      </p:sp>
      <p:pic>
        <p:nvPicPr>
          <p:cNvPr id="98" name="Picture 97" descr="ILS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981200"/>
            <a:ext cx="3327400" cy="1981200"/>
          </a:xfrm>
          <a:prstGeom prst="rect">
            <a:avLst/>
          </a:prstGeom>
        </p:spPr>
      </p:pic>
      <p:pic>
        <p:nvPicPr>
          <p:cNvPr id="99" name="Picture 98" descr="informal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191000"/>
            <a:ext cx="2870200" cy="1981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6"/>
          <p:cNvGrpSpPr/>
          <p:nvPr/>
        </p:nvGrpSpPr>
        <p:grpSpPr>
          <a:xfrm>
            <a:off x="228600" y="152400"/>
            <a:ext cx="8610601" cy="6668745"/>
            <a:chOff x="228600" y="113055"/>
            <a:chExt cx="8610601" cy="6668745"/>
          </a:xfrm>
        </p:grpSpPr>
        <p:sp>
          <p:nvSpPr>
            <p:cNvPr id="6" name="Freeform 5"/>
            <p:cNvSpPr/>
            <p:nvPr/>
          </p:nvSpPr>
          <p:spPr>
            <a:xfrm>
              <a:off x="803492" y="113056"/>
              <a:ext cx="764989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13056"/>
              <a:ext cx="45991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391810" y="511745"/>
              <a:ext cx="731059" cy="229957"/>
              <a:chOff x="2692557" y="1331025"/>
              <a:chExt cx="484497" cy="1524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391810" y="896002"/>
              <a:ext cx="731059" cy="229957"/>
              <a:chOff x="2692557" y="1331025"/>
              <a:chExt cx="484497" cy="1524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8"/>
            <p:cNvGrpSpPr/>
            <p:nvPr/>
          </p:nvGrpSpPr>
          <p:grpSpPr>
            <a:xfrm>
              <a:off x="391810" y="1280259"/>
              <a:ext cx="731059" cy="229957"/>
              <a:chOff x="2692557" y="1331025"/>
              <a:chExt cx="484497" cy="1524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>
              <a:off x="391810" y="1664517"/>
              <a:ext cx="731059" cy="229957"/>
              <a:chOff x="2692557" y="1331025"/>
              <a:chExt cx="484497" cy="1524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26"/>
            <p:cNvGrpSpPr/>
            <p:nvPr/>
          </p:nvGrpSpPr>
          <p:grpSpPr>
            <a:xfrm>
              <a:off x="391810" y="2048774"/>
              <a:ext cx="731059" cy="229957"/>
              <a:chOff x="2692557" y="1331025"/>
              <a:chExt cx="484497" cy="1524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0"/>
            <p:cNvGrpSpPr/>
            <p:nvPr/>
          </p:nvGrpSpPr>
          <p:grpSpPr>
            <a:xfrm>
              <a:off x="391810" y="2433031"/>
              <a:ext cx="731059" cy="229957"/>
              <a:chOff x="2692557" y="1331025"/>
              <a:chExt cx="484497" cy="1524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34"/>
            <p:cNvGrpSpPr/>
            <p:nvPr/>
          </p:nvGrpSpPr>
          <p:grpSpPr>
            <a:xfrm>
              <a:off x="391810" y="2817288"/>
              <a:ext cx="731059" cy="229957"/>
              <a:chOff x="2692557" y="1331025"/>
              <a:chExt cx="484497" cy="1524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38"/>
            <p:cNvGrpSpPr/>
            <p:nvPr/>
          </p:nvGrpSpPr>
          <p:grpSpPr>
            <a:xfrm>
              <a:off x="391810" y="3201545"/>
              <a:ext cx="731059" cy="229957"/>
              <a:chOff x="2692557" y="1331025"/>
              <a:chExt cx="484497" cy="1524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42"/>
            <p:cNvGrpSpPr/>
            <p:nvPr/>
          </p:nvGrpSpPr>
          <p:grpSpPr>
            <a:xfrm>
              <a:off x="391810" y="3585802"/>
              <a:ext cx="731059" cy="229957"/>
              <a:chOff x="2692557" y="1331025"/>
              <a:chExt cx="484497" cy="1524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46"/>
            <p:cNvGrpSpPr/>
            <p:nvPr/>
          </p:nvGrpSpPr>
          <p:grpSpPr>
            <a:xfrm>
              <a:off x="391810" y="3970059"/>
              <a:ext cx="731059" cy="229957"/>
              <a:chOff x="2692557" y="1331025"/>
              <a:chExt cx="484497" cy="1524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50"/>
            <p:cNvGrpSpPr/>
            <p:nvPr/>
          </p:nvGrpSpPr>
          <p:grpSpPr>
            <a:xfrm>
              <a:off x="391810" y="4354316"/>
              <a:ext cx="731059" cy="229957"/>
              <a:chOff x="2692557" y="1331025"/>
              <a:chExt cx="484497" cy="1524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54"/>
            <p:cNvGrpSpPr/>
            <p:nvPr/>
          </p:nvGrpSpPr>
          <p:grpSpPr>
            <a:xfrm>
              <a:off x="391810" y="4738573"/>
              <a:ext cx="731059" cy="229957"/>
              <a:chOff x="2692557" y="1331025"/>
              <a:chExt cx="484497" cy="1524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58"/>
            <p:cNvGrpSpPr/>
            <p:nvPr/>
          </p:nvGrpSpPr>
          <p:grpSpPr>
            <a:xfrm>
              <a:off x="391810" y="5122830"/>
              <a:ext cx="731059" cy="229957"/>
              <a:chOff x="2692557" y="1331025"/>
              <a:chExt cx="484497" cy="1524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62"/>
            <p:cNvGrpSpPr/>
            <p:nvPr/>
          </p:nvGrpSpPr>
          <p:grpSpPr>
            <a:xfrm>
              <a:off x="391810" y="5507087"/>
              <a:ext cx="731059" cy="229957"/>
              <a:chOff x="2692557" y="1331025"/>
              <a:chExt cx="484497" cy="15240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66"/>
            <p:cNvGrpSpPr/>
            <p:nvPr/>
          </p:nvGrpSpPr>
          <p:grpSpPr>
            <a:xfrm>
              <a:off x="391810" y="5891344"/>
              <a:ext cx="731059" cy="229957"/>
              <a:chOff x="2692557" y="1331025"/>
              <a:chExt cx="484497" cy="1524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70"/>
            <p:cNvGrpSpPr/>
            <p:nvPr/>
          </p:nvGrpSpPr>
          <p:grpSpPr>
            <a:xfrm>
              <a:off x="391810" y="6275601"/>
              <a:ext cx="731059" cy="229957"/>
              <a:chOff x="2692557" y="1331025"/>
              <a:chExt cx="484497" cy="1524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ound Same Side Corner Rectangle 74"/>
            <p:cNvSpPr/>
            <p:nvPr/>
          </p:nvSpPr>
          <p:spPr>
            <a:xfrm rot="5400000">
              <a:off x="7942370" y="549973"/>
              <a:ext cx="1333749" cy="459913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 Same Side Corner Rectangle 75"/>
            <p:cNvSpPr/>
            <p:nvPr/>
          </p:nvSpPr>
          <p:spPr>
            <a:xfrm rot="5400000">
              <a:off x="7942370" y="1883722"/>
              <a:ext cx="1333749" cy="459913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 Same Side Corner Rectangle 76"/>
            <p:cNvSpPr/>
            <p:nvPr/>
          </p:nvSpPr>
          <p:spPr>
            <a:xfrm rot="5400000">
              <a:off x="7942370" y="3217471"/>
              <a:ext cx="1333749" cy="459913"/>
            </a:xfrm>
            <a:prstGeom prst="round2SameRect">
              <a:avLst/>
            </a:prstGeom>
            <a:solidFill>
              <a:schemeClr val="accent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 Same Side Corner Rectangle 77"/>
            <p:cNvSpPr/>
            <p:nvPr/>
          </p:nvSpPr>
          <p:spPr>
            <a:xfrm rot="5400000">
              <a:off x="7942370" y="4551220"/>
              <a:ext cx="1333749" cy="459913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 Same Side Corner Rectangle 78"/>
            <p:cNvSpPr/>
            <p:nvPr/>
          </p:nvSpPr>
          <p:spPr>
            <a:xfrm rot="5400000">
              <a:off x="7942370" y="5884969"/>
              <a:ext cx="1333749" cy="459913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295400" y="304800"/>
              <a:ext cx="6934200" cy="6299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hevron 84"/>
            <p:cNvSpPr/>
            <p:nvPr/>
          </p:nvSpPr>
          <p:spPr>
            <a:xfrm>
              <a:off x="7696200" y="6096000"/>
              <a:ext cx="381000" cy="381000"/>
            </a:xfrm>
            <a:prstGeom prst="chevron">
              <a:avLst/>
            </a:prstGeom>
            <a:solidFill>
              <a:schemeClr val="accent5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Chevron 85"/>
            <p:cNvSpPr/>
            <p:nvPr/>
          </p:nvSpPr>
          <p:spPr>
            <a:xfrm flipH="1">
              <a:off x="1447800" y="6096000"/>
              <a:ext cx="381000" cy="381000"/>
            </a:xfrm>
            <a:prstGeom prst="chevron">
              <a:avLst/>
            </a:prstGeom>
            <a:solidFill>
              <a:schemeClr val="accent5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 rot="5400000">
            <a:off x="7918966" y="6916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 rot="5400000">
            <a:off x="8147566" y="1987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 rot="5400000">
            <a:off x="8147566" y="33586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virtual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 rot="5400000">
            <a:off x="8147566" y="4654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blended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 rot="5400000">
            <a:off x="8044933" y="5987535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1676400" y="533400"/>
            <a:ext cx="388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Physical Spaces</a:t>
            </a:r>
            <a:endParaRPr lang="en-US" sz="3200" dirty="0"/>
          </a:p>
        </p:txBody>
      </p:sp>
      <p:sp>
        <p:nvSpPr>
          <p:cNvPr id="91" name="TextBox 90"/>
          <p:cNvSpPr txBox="1"/>
          <p:nvPr/>
        </p:nvSpPr>
        <p:spPr>
          <a:xfrm>
            <a:off x="1905000" y="11430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Best Practices in Learning Space Design: Engage Users (by Phyllis </a:t>
            </a:r>
            <a:r>
              <a:rPr lang="en-US" sz="2400" dirty="0" err="1" smtClean="0"/>
              <a:t>Grummon</a:t>
            </a:r>
            <a:r>
              <a:rPr lang="en-US" sz="2400" dirty="0" smtClean="0"/>
              <a:t>)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133600" y="20574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 Students take pictures of space and  describe why it is conductive to learning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2590800" y="27432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 Visit the space throughout the day to observe the number of people and how it is being used</a:t>
            </a:r>
          </a:p>
          <a:p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590800" y="3429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 Spend time in a public space observing how it is being used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276600" y="41910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 Gather information via Twitter and </a:t>
            </a:r>
            <a:r>
              <a:rPr lang="en-US" dirty="0" err="1" smtClean="0"/>
              <a:t>Facebook</a:t>
            </a:r>
            <a:r>
              <a:rPr lang="en-US" dirty="0" smtClean="0"/>
              <a:t> on how space in used</a:t>
            </a:r>
          </a:p>
          <a:p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429000" y="5257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Findings – Flexibility is the key</a:t>
            </a: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787" y="4191000"/>
            <a:ext cx="1598613" cy="182698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5" grpId="0"/>
      <p:bldP spid="96" grpId="0"/>
      <p:bldP spid="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6"/>
          <p:cNvGrpSpPr/>
          <p:nvPr/>
        </p:nvGrpSpPr>
        <p:grpSpPr>
          <a:xfrm>
            <a:off x="228600" y="152400"/>
            <a:ext cx="8610601" cy="6668745"/>
            <a:chOff x="228600" y="113055"/>
            <a:chExt cx="8610601" cy="6668745"/>
          </a:xfrm>
        </p:grpSpPr>
        <p:sp>
          <p:nvSpPr>
            <p:cNvPr id="6" name="Freeform 5"/>
            <p:cNvSpPr/>
            <p:nvPr/>
          </p:nvSpPr>
          <p:spPr>
            <a:xfrm>
              <a:off x="803492" y="113056"/>
              <a:ext cx="764989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13056"/>
              <a:ext cx="45991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391810" y="511745"/>
              <a:ext cx="731059" cy="229957"/>
              <a:chOff x="2692557" y="1331025"/>
              <a:chExt cx="484497" cy="1524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391810" y="896002"/>
              <a:ext cx="731059" cy="229957"/>
              <a:chOff x="2692557" y="1331025"/>
              <a:chExt cx="484497" cy="1524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8"/>
            <p:cNvGrpSpPr/>
            <p:nvPr/>
          </p:nvGrpSpPr>
          <p:grpSpPr>
            <a:xfrm>
              <a:off x="391810" y="1280259"/>
              <a:ext cx="731059" cy="229957"/>
              <a:chOff x="2692557" y="1331025"/>
              <a:chExt cx="484497" cy="1524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>
              <a:off x="391810" y="1664517"/>
              <a:ext cx="731059" cy="229957"/>
              <a:chOff x="2692557" y="1331025"/>
              <a:chExt cx="484497" cy="1524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26"/>
            <p:cNvGrpSpPr/>
            <p:nvPr/>
          </p:nvGrpSpPr>
          <p:grpSpPr>
            <a:xfrm>
              <a:off x="391810" y="2048774"/>
              <a:ext cx="731059" cy="229957"/>
              <a:chOff x="2692557" y="1331025"/>
              <a:chExt cx="484497" cy="1524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0"/>
            <p:cNvGrpSpPr/>
            <p:nvPr/>
          </p:nvGrpSpPr>
          <p:grpSpPr>
            <a:xfrm>
              <a:off x="391810" y="2433031"/>
              <a:ext cx="731059" cy="229957"/>
              <a:chOff x="2692557" y="1331025"/>
              <a:chExt cx="484497" cy="1524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34"/>
            <p:cNvGrpSpPr/>
            <p:nvPr/>
          </p:nvGrpSpPr>
          <p:grpSpPr>
            <a:xfrm>
              <a:off x="391810" y="2817288"/>
              <a:ext cx="731059" cy="229957"/>
              <a:chOff x="2692557" y="1331025"/>
              <a:chExt cx="484497" cy="1524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38"/>
            <p:cNvGrpSpPr/>
            <p:nvPr/>
          </p:nvGrpSpPr>
          <p:grpSpPr>
            <a:xfrm>
              <a:off x="391810" y="3201545"/>
              <a:ext cx="731059" cy="229957"/>
              <a:chOff x="2692557" y="1331025"/>
              <a:chExt cx="484497" cy="1524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42"/>
            <p:cNvGrpSpPr/>
            <p:nvPr/>
          </p:nvGrpSpPr>
          <p:grpSpPr>
            <a:xfrm>
              <a:off x="391810" y="3585802"/>
              <a:ext cx="731059" cy="229957"/>
              <a:chOff x="2692557" y="1331025"/>
              <a:chExt cx="484497" cy="1524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46"/>
            <p:cNvGrpSpPr/>
            <p:nvPr/>
          </p:nvGrpSpPr>
          <p:grpSpPr>
            <a:xfrm>
              <a:off x="391810" y="3970059"/>
              <a:ext cx="731059" cy="229957"/>
              <a:chOff x="2692557" y="1331025"/>
              <a:chExt cx="484497" cy="1524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50"/>
            <p:cNvGrpSpPr/>
            <p:nvPr/>
          </p:nvGrpSpPr>
          <p:grpSpPr>
            <a:xfrm>
              <a:off x="391810" y="4354316"/>
              <a:ext cx="731059" cy="229957"/>
              <a:chOff x="2692557" y="1331025"/>
              <a:chExt cx="484497" cy="1524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54"/>
            <p:cNvGrpSpPr/>
            <p:nvPr/>
          </p:nvGrpSpPr>
          <p:grpSpPr>
            <a:xfrm>
              <a:off x="391810" y="4738573"/>
              <a:ext cx="731059" cy="229957"/>
              <a:chOff x="2692557" y="1331025"/>
              <a:chExt cx="484497" cy="1524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58"/>
            <p:cNvGrpSpPr/>
            <p:nvPr/>
          </p:nvGrpSpPr>
          <p:grpSpPr>
            <a:xfrm>
              <a:off x="391810" y="5122830"/>
              <a:ext cx="731059" cy="229957"/>
              <a:chOff x="2692557" y="1331025"/>
              <a:chExt cx="484497" cy="1524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62"/>
            <p:cNvGrpSpPr/>
            <p:nvPr/>
          </p:nvGrpSpPr>
          <p:grpSpPr>
            <a:xfrm>
              <a:off x="391810" y="5507087"/>
              <a:ext cx="731059" cy="229957"/>
              <a:chOff x="2692557" y="1331025"/>
              <a:chExt cx="484497" cy="15240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66"/>
            <p:cNvGrpSpPr/>
            <p:nvPr/>
          </p:nvGrpSpPr>
          <p:grpSpPr>
            <a:xfrm>
              <a:off x="391810" y="5891344"/>
              <a:ext cx="731059" cy="229957"/>
              <a:chOff x="2692557" y="1331025"/>
              <a:chExt cx="484497" cy="1524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70"/>
            <p:cNvGrpSpPr/>
            <p:nvPr/>
          </p:nvGrpSpPr>
          <p:grpSpPr>
            <a:xfrm>
              <a:off x="391810" y="6275601"/>
              <a:ext cx="731059" cy="229957"/>
              <a:chOff x="2692557" y="1331025"/>
              <a:chExt cx="484497" cy="1524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ound Same Side Corner Rectangle 74"/>
            <p:cNvSpPr/>
            <p:nvPr/>
          </p:nvSpPr>
          <p:spPr>
            <a:xfrm rot="5400000">
              <a:off x="7942370" y="549973"/>
              <a:ext cx="1333749" cy="459913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 Same Side Corner Rectangle 75"/>
            <p:cNvSpPr/>
            <p:nvPr/>
          </p:nvSpPr>
          <p:spPr>
            <a:xfrm rot="5400000">
              <a:off x="7942370" y="1883722"/>
              <a:ext cx="1333749" cy="459913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 Same Side Corner Rectangle 76"/>
            <p:cNvSpPr/>
            <p:nvPr/>
          </p:nvSpPr>
          <p:spPr>
            <a:xfrm rot="5400000">
              <a:off x="7942370" y="3217471"/>
              <a:ext cx="1333749" cy="459913"/>
            </a:xfrm>
            <a:prstGeom prst="round2SameRect">
              <a:avLst/>
            </a:prstGeom>
            <a:solidFill>
              <a:schemeClr val="accent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 Same Side Corner Rectangle 77"/>
            <p:cNvSpPr/>
            <p:nvPr/>
          </p:nvSpPr>
          <p:spPr>
            <a:xfrm rot="5400000">
              <a:off x="7942370" y="4551220"/>
              <a:ext cx="1333749" cy="459913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 Same Side Corner Rectangle 78"/>
            <p:cNvSpPr/>
            <p:nvPr/>
          </p:nvSpPr>
          <p:spPr>
            <a:xfrm rot="5400000">
              <a:off x="7942370" y="5884969"/>
              <a:ext cx="1333749" cy="459913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295400" y="304800"/>
              <a:ext cx="6934200" cy="6299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hevron 84"/>
            <p:cNvSpPr/>
            <p:nvPr/>
          </p:nvSpPr>
          <p:spPr>
            <a:xfrm>
              <a:off x="7696200" y="6096000"/>
              <a:ext cx="381000" cy="381000"/>
            </a:xfrm>
            <a:prstGeom prst="chevron">
              <a:avLst/>
            </a:prstGeom>
            <a:solidFill>
              <a:schemeClr val="accent5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Chevron 85"/>
            <p:cNvSpPr/>
            <p:nvPr/>
          </p:nvSpPr>
          <p:spPr>
            <a:xfrm flipH="1">
              <a:off x="1447800" y="6096000"/>
              <a:ext cx="381000" cy="381000"/>
            </a:xfrm>
            <a:prstGeom prst="chevron">
              <a:avLst/>
            </a:prstGeom>
            <a:solidFill>
              <a:schemeClr val="accent5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 rot="5400000">
            <a:off x="7918966" y="6916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 rot="5400000">
            <a:off x="8147566" y="1987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 rot="5400000">
            <a:off x="8147566" y="33586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virtual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 rot="5400000">
            <a:off x="8147566" y="4654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blended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 rot="5400000">
            <a:off x="8044933" y="5987535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1676400" y="533400"/>
            <a:ext cx="388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Physical Spaces</a:t>
            </a:r>
            <a:endParaRPr lang="en-US" sz="3200" dirty="0"/>
          </a:p>
        </p:txBody>
      </p:sp>
      <p:sp>
        <p:nvSpPr>
          <p:cNvPr id="91" name="TextBox 90"/>
          <p:cNvSpPr txBox="1"/>
          <p:nvPr/>
        </p:nvSpPr>
        <p:spPr>
          <a:xfrm>
            <a:off x="1905000" y="1143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Informal Spaces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181600" y="251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Display Screens and Kiosks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3657600" y="23622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Public </a:t>
            </a:r>
          </a:p>
          <a:p>
            <a:r>
              <a:rPr lang="en-US" dirty="0" smtClean="0"/>
              <a:t>Access </a:t>
            </a:r>
          </a:p>
          <a:p>
            <a:r>
              <a:rPr lang="en-US" dirty="0" smtClean="0"/>
              <a:t>Terminals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5562600" y="5181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Transition Spaces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724400" y="5867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Indoor/</a:t>
            </a:r>
          </a:p>
          <a:p>
            <a:r>
              <a:rPr lang="en-US" dirty="0" smtClean="0"/>
              <a:t>Outdoor Spaces</a:t>
            </a:r>
            <a:endParaRPr lang="en-US" dirty="0"/>
          </a:p>
        </p:txBody>
      </p:sp>
      <p:pic>
        <p:nvPicPr>
          <p:cNvPr id="90" name="Picture 89" descr="HardRoc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57200"/>
            <a:ext cx="3140093" cy="2105025"/>
          </a:xfrm>
          <a:prstGeom prst="rect">
            <a:avLst/>
          </a:prstGeom>
        </p:spPr>
      </p:pic>
      <p:pic>
        <p:nvPicPr>
          <p:cNvPr id="94" name="Picture 93" descr="public_termin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1752600"/>
            <a:ext cx="1600200" cy="2416853"/>
          </a:xfrm>
          <a:prstGeom prst="rect">
            <a:avLst/>
          </a:prstGeom>
        </p:spPr>
      </p:pic>
      <p:pic>
        <p:nvPicPr>
          <p:cNvPr id="97" name="Picture 96" descr="informal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2895600"/>
            <a:ext cx="3124200" cy="2219960"/>
          </a:xfrm>
          <a:prstGeom prst="rect">
            <a:avLst/>
          </a:prstGeom>
        </p:spPr>
      </p:pic>
      <p:pic>
        <p:nvPicPr>
          <p:cNvPr id="98" name="Picture 97" descr="outdoo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4419600"/>
            <a:ext cx="2966720" cy="21234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5" grpId="0"/>
      <p:bldP spid="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6"/>
          <p:cNvGrpSpPr/>
          <p:nvPr/>
        </p:nvGrpSpPr>
        <p:grpSpPr>
          <a:xfrm>
            <a:off x="228600" y="152400"/>
            <a:ext cx="8610601" cy="6668745"/>
            <a:chOff x="228600" y="113055"/>
            <a:chExt cx="8610601" cy="6668745"/>
          </a:xfrm>
        </p:grpSpPr>
        <p:sp>
          <p:nvSpPr>
            <p:cNvPr id="6" name="Freeform 5"/>
            <p:cNvSpPr/>
            <p:nvPr/>
          </p:nvSpPr>
          <p:spPr>
            <a:xfrm>
              <a:off x="803492" y="113056"/>
              <a:ext cx="764989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13056"/>
              <a:ext cx="459913" cy="6668744"/>
            </a:xfrm>
            <a:custGeom>
              <a:avLst/>
              <a:gdLst>
                <a:gd name="connsiteX0" fmla="*/ 0 w 7162800"/>
                <a:gd name="connsiteY0" fmla="*/ 0 h 4419600"/>
                <a:gd name="connsiteX1" fmla="*/ 7162800 w 7162800"/>
                <a:gd name="connsiteY1" fmla="*/ 0 h 4419600"/>
                <a:gd name="connsiteX2" fmla="*/ 7162800 w 7162800"/>
                <a:gd name="connsiteY2" fmla="*/ 4419600 h 4419600"/>
                <a:gd name="connsiteX3" fmla="*/ 0 w 7162800"/>
                <a:gd name="connsiteY3" fmla="*/ 4419600 h 4419600"/>
                <a:gd name="connsiteX4" fmla="*/ 0 w 7162800"/>
                <a:gd name="connsiteY4" fmla="*/ 0 h 44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4419600">
                  <a:moveTo>
                    <a:pt x="0" y="0"/>
                  </a:moveTo>
                  <a:lnTo>
                    <a:pt x="7162800" y="0"/>
                  </a:lnTo>
                  <a:lnTo>
                    <a:pt x="71628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391810" y="511745"/>
              <a:ext cx="731059" cy="229957"/>
              <a:chOff x="2692557" y="1331025"/>
              <a:chExt cx="484497" cy="1524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391810" y="896002"/>
              <a:ext cx="731059" cy="229957"/>
              <a:chOff x="2692557" y="1331025"/>
              <a:chExt cx="484497" cy="1524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8"/>
            <p:cNvGrpSpPr/>
            <p:nvPr/>
          </p:nvGrpSpPr>
          <p:grpSpPr>
            <a:xfrm>
              <a:off x="391810" y="1280259"/>
              <a:ext cx="731059" cy="229957"/>
              <a:chOff x="2692557" y="1331025"/>
              <a:chExt cx="484497" cy="1524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>
              <a:off x="391810" y="1664517"/>
              <a:ext cx="731059" cy="229957"/>
              <a:chOff x="2692557" y="1331025"/>
              <a:chExt cx="484497" cy="1524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26"/>
            <p:cNvGrpSpPr/>
            <p:nvPr/>
          </p:nvGrpSpPr>
          <p:grpSpPr>
            <a:xfrm>
              <a:off x="391810" y="2048774"/>
              <a:ext cx="731059" cy="229957"/>
              <a:chOff x="2692557" y="1331025"/>
              <a:chExt cx="484497" cy="1524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0"/>
            <p:cNvGrpSpPr/>
            <p:nvPr/>
          </p:nvGrpSpPr>
          <p:grpSpPr>
            <a:xfrm>
              <a:off x="391810" y="2433031"/>
              <a:ext cx="731059" cy="229957"/>
              <a:chOff x="2692557" y="1331025"/>
              <a:chExt cx="484497" cy="1524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34"/>
            <p:cNvGrpSpPr/>
            <p:nvPr/>
          </p:nvGrpSpPr>
          <p:grpSpPr>
            <a:xfrm>
              <a:off x="391810" y="2817288"/>
              <a:ext cx="731059" cy="229957"/>
              <a:chOff x="2692557" y="1331025"/>
              <a:chExt cx="484497" cy="1524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38"/>
            <p:cNvGrpSpPr/>
            <p:nvPr/>
          </p:nvGrpSpPr>
          <p:grpSpPr>
            <a:xfrm>
              <a:off x="391810" y="3201545"/>
              <a:ext cx="731059" cy="229957"/>
              <a:chOff x="2692557" y="1331025"/>
              <a:chExt cx="484497" cy="1524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42"/>
            <p:cNvGrpSpPr/>
            <p:nvPr/>
          </p:nvGrpSpPr>
          <p:grpSpPr>
            <a:xfrm>
              <a:off x="391810" y="3585802"/>
              <a:ext cx="731059" cy="229957"/>
              <a:chOff x="2692557" y="1331025"/>
              <a:chExt cx="484497" cy="1524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46"/>
            <p:cNvGrpSpPr/>
            <p:nvPr/>
          </p:nvGrpSpPr>
          <p:grpSpPr>
            <a:xfrm>
              <a:off x="391810" y="3970059"/>
              <a:ext cx="731059" cy="229957"/>
              <a:chOff x="2692557" y="1331025"/>
              <a:chExt cx="484497" cy="1524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50"/>
            <p:cNvGrpSpPr/>
            <p:nvPr/>
          </p:nvGrpSpPr>
          <p:grpSpPr>
            <a:xfrm>
              <a:off x="391810" y="4354316"/>
              <a:ext cx="731059" cy="229957"/>
              <a:chOff x="2692557" y="1331025"/>
              <a:chExt cx="484497" cy="1524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54"/>
            <p:cNvGrpSpPr/>
            <p:nvPr/>
          </p:nvGrpSpPr>
          <p:grpSpPr>
            <a:xfrm>
              <a:off x="391810" y="4738573"/>
              <a:ext cx="731059" cy="229957"/>
              <a:chOff x="2692557" y="1331025"/>
              <a:chExt cx="484497" cy="1524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58"/>
            <p:cNvGrpSpPr/>
            <p:nvPr/>
          </p:nvGrpSpPr>
          <p:grpSpPr>
            <a:xfrm>
              <a:off x="391810" y="5122830"/>
              <a:ext cx="731059" cy="229957"/>
              <a:chOff x="2692557" y="1331025"/>
              <a:chExt cx="484497" cy="1524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62"/>
            <p:cNvGrpSpPr/>
            <p:nvPr/>
          </p:nvGrpSpPr>
          <p:grpSpPr>
            <a:xfrm>
              <a:off x="391810" y="5507087"/>
              <a:ext cx="731059" cy="229957"/>
              <a:chOff x="2692557" y="1331025"/>
              <a:chExt cx="484497" cy="15240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66"/>
            <p:cNvGrpSpPr/>
            <p:nvPr/>
          </p:nvGrpSpPr>
          <p:grpSpPr>
            <a:xfrm>
              <a:off x="391810" y="5891344"/>
              <a:ext cx="731059" cy="229957"/>
              <a:chOff x="2692557" y="1331025"/>
              <a:chExt cx="484497" cy="1524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70"/>
            <p:cNvGrpSpPr/>
            <p:nvPr/>
          </p:nvGrpSpPr>
          <p:grpSpPr>
            <a:xfrm>
              <a:off x="391810" y="6275601"/>
              <a:ext cx="731059" cy="229957"/>
              <a:chOff x="2692557" y="1331025"/>
              <a:chExt cx="484497" cy="1524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692557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024654" y="13310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2734262" y="1371600"/>
                <a:ext cx="389938" cy="76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ound Same Side Corner Rectangle 74"/>
            <p:cNvSpPr/>
            <p:nvPr/>
          </p:nvSpPr>
          <p:spPr>
            <a:xfrm rot="5400000">
              <a:off x="7942370" y="549973"/>
              <a:ext cx="1333749" cy="459913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 Same Side Corner Rectangle 75"/>
            <p:cNvSpPr/>
            <p:nvPr/>
          </p:nvSpPr>
          <p:spPr>
            <a:xfrm rot="5400000">
              <a:off x="7942370" y="1883722"/>
              <a:ext cx="1333749" cy="459913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 Same Side Corner Rectangle 76"/>
            <p:cNvSpPr/>
            <p:nvPr/>
          </p:nvSpPr>
          <p:spPr>
            <a:xfrm rot="5400000">
              <a:off x="7942370" y="3217471"/>
              <a:ext cx="1333749" cy="459913"/>
            </a:xfrm>
            <a:prstGeom prst="round2SameRect">
              <a:avLst/>
            </a:prstGeom>
            <a:solidFill>
              <a:schemeClr val="accent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 Same Side Corner Rectangle 77"/>
            <p:cNvSpPr/>
            <p:nvPr/>
          </p:nvSpPr>
          <p:spPr>
            <a:xfrm rot="5400000">
              <a:off x="7942370" y="4551220"/>
              <a:ext cx="1333749" cy="459913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 Same Side Corner Rectangle 78"/>
            <p:cNvSpPr/>
            <p:nvPr/>
          </p:nvSpPr>
          <p:spPr>
            <a:xfrm rot="5400000">
              <a:off x="7942370" y="5884969"/>
              <a:ext cx="1333749" cy="459913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295400" y="304800"/>
              <a:ext cx="6934200" cy="6299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hevron 84"/>
            <p:cNvSpPr/>
            <p:nvPr/>
          </p:nvSpPr>
          <p:spPr>
            <a:xfrm>
              <a:off x="7696200" y="6096000"/>
              <a:ext cx="381000" cy="381000"/>
            </a:xfrm>
            <a:prstGeom prst="chevron">
              <a:avLst/>
            </a:prstGeom>
            <a:solidFill>
              <a:schemeClr val="accent5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Chevron 85"/>
            <p:cNvSpPr/>
            <p:nvPr/>
          </p:nvSpPr>
          <p:spPr>
            <a:xfrm flipH="1">
              <a:off x="1447800" y="6096000"/>
              <a:ext cx="381000" cy="381000"/>
            </a:xfrm>
            <a:prstGeom prst="chevron">
              <a:avLst/>
            </a:prstGeom>
            <a:solidFill>
              <a:schemeClr val="accent5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 rot="5400000">
            <a:off x="7918966" y="6916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 rot="5400000">
            <a:off x="8147566" y="1987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 rot="5400000">
            <a:off x="8147566" y="33586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virtual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 rot="5400000">
            <a:off x="8147566" y="4654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blended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 rot="5400000">
            <a:off x="8044933" y="5987535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1676400" y="533400"/>
            <a:ext cx="388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Physical Spaces</a:t>
            </a:r>
            <a:endParaRPr lang="en-US" sz="3200" dirty="0"/>
          </a:p>
        </p:txBody>
      </p:sp>
      <p:sp>
        <p:nvSpPr>
          <p:cNvPr id="91" name="TextBox 90"/>
          <p:cNvSpPr txBox="1"/>
          <p:nvPr/>
        </p:nvSpPr>
        <p:spPr>
          <a:xfrm>
            <a:off x="1905000" y="1143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Informal Spaces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953000" y="2895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Dining Spaces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4191000" y="3581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Collaborative Spaces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6705600" y="510992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Multipurpose Spaces</a:t>
            </a:r>
          </a:p>
        </p:txBody>
      </p:sp>
      <p:pic>
        <p:nvPicPr>
          <p:cNvPr id="99" name="Picture 98" descr="multipurpo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424121"/>
            <a:ext cx="3962400" cy="2052879"/>
          </a:xfrm>
          <a:prstGeom prst="rect">
            <a:avLst/>
          </a:prstGeom>
        </p:spPr>
      </p:pic>
      <p:pic>
        <p:nvPicPr>
          <p:cNvPr id="100" name="Picture 99" descr="din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533400"/>
            <a:ext cx="3340100" cy="2374900"/>
          </a:xfrm>
          <a:prstGeom prst="rect">
            <a:avLst/>
          </a:prstGeom>
        </p:spPr>
      </p:pic>
      <p:pic>
        <p:nvPicPr>
          <p:cNvPr id="101" name="Picture 100" descr="collaborativ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2057400"/>
            <a:ext cx="2743200" cy="2057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_PLAYLIST_COUNT" val="0"/>
  <p:tag name="PRESENTATION_PRESENTER_SLIDE_LEVEL" val="0"/>
  <p:tag name="LMS_PUBLISH" val="No"/>
  <p:tag name="ARTICULATE_TEMPLATE" val="folders"/>
  <p:tag name="PRESENTER_PREVIEW_MODE" val="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ae76ebd-546e-483a-bf87-0bc89cdf588d"/>
  <p:tag name="ARTICULATE_SLIDE_PAUSE" val="0"/>
  <p:tag name="ARTICULATE_NAV_LEVEL" val="1"/>
  <p:tag name="ARTICULATE_PLAYLIST_ID" val="-1"/>
  <p:tag name="ARTICULATE_LOCK_SLID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ae76ebd-546e-483a-bf87-0bc89cdf588d"/>
  <p:tag name="ARTICULATE_SLIDE_PAUSE" val="0"/>
  <p:tag name="ARTICULATE_NAV_LEVEL" val="1"/>
  <p:tag name="ARTICULATE_PLAYLIST_ID" val="-1"/>
  <p:tag name="ARTICULATE_LOCK_SLID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ae76ebd-546e-483a-bf87-0bc89cdf588d"/>
  <p:tag name="ARTICULATE_SLIDE_PAUSE" val="0"/>
  <p:tag name="ARTICULATE_NAV_LEVEL" val="1"/>
  <p:tag name="ARTICULATE_PLAYLIST_ID" val="-1"/>
  <p:tag name="ARTICULATE_LOCK_SLID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03626e5-5b2c-4f0f-9d89-898cafb0f41c"/>
  <p:tag name="ARTICULATE_SLIDE_PAUSE" val="0"/>
  <p:tag name="ARTICULATE_NAV_LEVEL" val="1"/>
  <p:tag name="ARTICULATE_PLAYLIST_ID" val="-1"/>
  <p:tag name="ARTICULATE_LOCK_SLID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03626e5-5b2c-4f0f-9d89-898cafb0f41c"/>
  <p:tag name="ARTICULATE_SLIDE_PAUSE" val="0"/>
  <p:tag name="ARTICULATE_NAV_LEVEL" val="1"/>
  <p:tag name="ARTICULATE_PLAYLIST_ID" val="-1"/>
  <p:tag name="ARTICULATE_LOCK_SLID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03626e5-5b2c-4f0f-9d89-898cafb0f41c"/>
  <p:tag name="ARTICULATE_SLIDE_PAUSE" val="0"/>
  <p:tag name="ARTICULATE_NAV_LEVEL" val="1"/>
  <p:tag name="ARTICULATE_PLAYLIST_ID" val="-1"/>
  <p:tag name="ARTICULATE_LOCK_SLID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03626e5-5b2c-4f0f-9d89-898cafb0f41c"/>
  <p:tag name="ARTICULATE_SLIDE_PAUSE" val="0"/>
  <p:tag name="ARTICULATE_NAV_LEVEL" val="1"/>
  <p:tag name="ARTICULATE_PLAYLIST_ID" val="-1"/>
  <p:tag name="ARTICULATE_LOCK_SLIDE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e50207a-e6c3-4587-bc58-c485d5b06921"/>
  <p:tag name="ARTICULATE_SLIDE_PAUSE" val="0"/>
  <p:tag name="ARTICULATE_NAV_LEVEL" val="1"/>
  <p:tag name="ARTICULATE_PLAYLIST_ID" val="-1"/>
  <p:tag name="ARTICULATE_LOCK_SLIDE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e50207a-e6c3-4587-bc58-c485d5b06921"/>
  <p:tag name="ARTICULATE_SLIDE_PAUSE" val="0"/>
  <p:tag name="ARTICULATE_NAV_LEVEL" val="1"/>
  <p:tag name="ARTICULATE_PLAYLIST_ID" val="-1"/>
  <p:tag name="ARTICULATE_LOCK_SLID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e50207a-e6c3-4587-bc58-c485d5b06921"/>
  <p:tag name="ARTICULATE_SLIDE_PAUSE" val="0"/>
  <p:tag name="ARTICULATE_NAV_LEVEL" val="1"/>
  <p:tag name="ARTICULATE_PLAYLIST_ID" val="-1"/>
  <p:tag name="ARTICULATE_LOCK_SLID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1a4f0f3-6763-4fe1-b658-cf0dda422499"/>
  <p:tag name="ARTICULATE_SLIDE_PAUSE" val="0"/>
  <p:tag name="ARTICULATE_NAV_LEVEL" val="1"/>
  <p:tag name="ARTICULATE_PLAYLIST_ID" val="-1"/>
  <p:tag name="ARTICULATE_LOCK_SLIDE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8f2bac9-b80e-489f-8992-be2d7595c990"/>
  <p:tag name="ARTICULATE_SLIDE_PAUSE" val="0"/>
  <p:tag name="ARTICULATE_NAV_LEVEL" val="1"/>
  <p:tag name="ARTICULATE_PLAYLIST_ID" val="-1"/>
  <p:tag name="ARTICULATE_LOCK_SLID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7d48591-d720-4df8-9259-7b6fabc880ba"/>
  <p:tag name="ARTICULATE_NAV_LEVEL" val="1"/>
  <p:tag name="ARTICULATE_PLAYLIST_ID" val="-1"/>
  <p:tag name="ARTICULATE_LOCK_SLIDE" val="0"/>
  <p:tag name="ARTICULATE_SLIDE_PAUS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ae76ebd-546e-483a-bf87-0bc89cdf588d"/>
  <p:tag name="ARTICULATE_SLIDE_PAUSE" val="0"/>
  <p:tag name="ARTICULATE_NAV_LEVEL" val="1"/>
  <p:tag name="ARTICULATE_PLAYLIST_ID" val="-1"/>
  <p:tag name="ARTICULATE_LOCK_SLID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ae76ebd-546e-483a-bf87-0bc89cdf588d"/>
  <p:tag name="ARTICULATE_SLIDE_PAUSE" val="0"/>
  <p:tag name="ARTICULATE_NAV_LEVEL" val="1"/>
  <p:tag name="ARTICULATE_PLAYLIST_ID" val="-1"/>
  <p:tag name="ARTICULATE_LOCK_SLID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ae76ebd-546e-483a-bf87-0bc89cdf588d"/>
  <p:tag name="ARTICULATE_SLIDE_PAUSE" val="0"/>
  <p:tag name="ARTICULATE_NAV_LEVEL" val="1"/>
  <p:tag name="ARTICULATE_PLAYLIST_ID" val="-1"/>
  <p:tag name="ARTICULATE_LOCK_SLID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ae76ebd-546e-483a-bf87-0bc89cdf588d"/>
  <p:tag name="ARTICULATE_SLIDE_PAUSE" val="0"/>
  <p:tag name="ARTICULATE_NAV_LEVEL" val="1"/>
  <p:tag name="ARTICULATE_PLAYLIST_ID" val="-1"/>
  <p:tag name="ARTICULATE_LOCK_SLID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ae76ebd-546e-483a-bf87-0bc89cdf588d"/>
  <p:tag name="ARTICULATE_SLIDE_PAUSE" val="0"/>
  <p:tag name="ARTICULATE_NAV_LEVEL" val="1"/>
  <p:tag name="ARTICULATE_PLAYLIST_ID" val="-1"/>
  <p:tag name="ARTICULATE_LOCK_SLID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3922</TotalTime>
  <Words>606</Words>
  <Application>Microsoft Macintosh PowerPoint</Application>
  <PresentationFormat>On-screen Show (4:3)</PresentationFormat>
  <Paragraphs>206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</dc:creator>
  <cp:lastModifiedBy>Melody Buckner</cp:lastModifiedBy>
  <cp:revision>67</cp:revision>
  <dcterms:created xsi:type="dcterms:W3CDTF">2010-12-08T21:31:02Z</dcterms:created>
  <dcterms:modified xsi:type="dcterms:W3CDTF">2013-09-08T20:50:00Z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notebook3</vt:lpwstr>
  </property>
  <property fmtid="{D5CDD505-2E9C-101B-9397-08002B2CF9AE}" pid="4" name="ArticulateGUID">
    <vt:lpwstr>15C0CEA0-F3E9-4FB7-8AE7-74F353C758A3</vt:lpwstr>
  </property>
  <property fmtid="{D5CDD505-2E9C-101B-9397-08002B2CF9AE}" pid="5" name="ArticulateProjectFull">
    <vt:lpwstr>C:\Users\Tom\Desktop\2008 Templates\multicolor_tabs.ppta</vt:lpwstr>
  </property>
</Properties>
</file>