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5" r:id="rId1"/>
  </p:sldMasterIdLst>
  <p:notesMasterIdLst>
    <p:notesMasterId r:id="rId27"/>
  </p:notesMasterIdLst>
  <p:handoutMasterIdLst>
    <p:handoutMasterId r:id="rId28"/>
  </p:handoutMasterIdLst>
  <p:sldIdLst>
    <p:sldId id="256" r:id="rId2"/>
    <p:sldId id="283" r:id="rId3"/>
    <p:sldId id="280" r:id="rId4"/>
    <p:sldId id="281" r:id="rId5"/>
    <p:sldId id="282" r:id="rId6"/>
    <p:sldId id="264" r:id="rId7"/>
    <p:sldId id="257" r:id="rId8"/>
    <p:sldId id="258" r:id="rId9"/>
    <p:sldId id="259" r:id="rId10"/>
    <p:sldId id="260" r:id="rId11"/>
    <p:sldId id="261" r:id="rId12"/>
    <p:sldId id="262" r:id="rId13"/>
    <p:sldId id="265" r:id="rId14"/>
    <p:sldId id="266" r:id="rId15"/>
    <p:sldId id="267" r:id="rId16"/>
    <p:sldId id="269" r:id="rId17"/>
    <p:sldId id="270" r:id="rId18"/>
    <p:sldId id="272" r:id="rId19"/>
    <p:sldId id="273" r:id="rId20"/>
    <p:sldId id="274" r:id="rId21"/>
    <p:sldId id="275" r:id="rId22"/>
    <p:sldId id="276" r:id="rId23"/>
    <p:sldId id="279" r:id="rId24"/>
    <p:sldId id="277"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20" y="-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F7C33-26BE-0141-B08A-AC92B63FE036}" type="datetimeFigureOut">
              <a:rPr lang="en-US" smtClean="0"/>
              <a:t>9/27/14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4A883D-10F3-6145-BF8B-B2C8780E1891}" type="slidenum">
              <a:rPr lang="en-US" smtClean="0"/>
              <a:t>‹#›</a:t>
            </a:fld>
            <a:endParaRPr lang="en-US"/>
          </a:p>
        </p:txBody>
      </p:sp>
    </p:spTree>
    <p:extLst>
      <p:ext uri="{BB962C8B-B14F-4D97-AF65-F5344CB8AC3E}">
        <p14:creationId xmlns:p14="http://schemas.microsoft.com/office/powerpoint/2010/main" val="2617072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F04ED-7518-C144-97B6-829104388C1C}" type="datetimeFigureOut">
              <a:rPr lang="en-US" smtClean="0"/>
              <a:pPr/>
              <a:t>9/27/14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15BAA-01EF-D143-A5FA-7B072C8C90F4}" type="slidenum">
              <a:rPr lang="en-US" smtClean="0"/>
              <a:pPr/>
              <a:t>‹#›</a:t>
            </a:fld>
            <a:endParaRPr lang="en-US"/>
          </a:p>
        </p:txBody>
      </p:sp>
    </p:spTree>
    <p:extLst>
      <p:ext uri="{BB962C8B-B14F-4D97-AF65-F5344CB8AC3E}">
        <p14:creationId xmlns:p14="http://schemas.microsoft.com/office/powerpoint/2010/main" val="19710984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B15BAA-01EF-D143-A5FA-7B072C8C90F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B15BAA-01EF-D143-A5FA-7B072C8C90F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Assessment</a:t>
            </a:r>
            <a:r>
              <a:rPr lang="en-US" baseline="0" dirty="0" smtClean="0"/>
              <a:t> is the collection of data to better understand what has been learned.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Measurement is the process of quantifying the assessment data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Evaluation is the comparison of the data to a standard</a:t>
            </a:r>
            <a:endParaRPr lang="en-US" dirty="0"/>
          </a:p>
        </p:txBody>
      </p:sp>
      <p:sp>
        <p:nvSpPr>
          <p:cNvPr id="4" name="Slide Number Placeholder 3"/>
          <p:cNvSpPr>
            <a:spLocks noGrp="1"/>
          </p:cNvSpPr>
          <p:nvPr>
            <p:ph type="sldNum" sz="quarter" idx="10"/>
          </p:nvPr>
        </p:nvSpPr>
        <p:spPr/>
        <p:txBody>
          <a:bodyPr/>
          <a:lstStyle/>
          <a:p>
            <a:fld id="{DEB15BAA-01EF-D143-A5FA-7B072C8C90F4}" type="slidenum">
              <a:rPr lang="en-US" smtClean="0"/>
              <a:pPr/>
              <a:t>6</a:t>
            </a:fld>
            <a:endParaRPr lang="en-US"/>
          </a:p>
        </p:txBody>
      </p:sp>
    </p:spTree>
    <p:extLst>
      <p:ext uri="{BB962C8B-B14F-4D97-AF65-F5344CB8AC3E}">
        <p14:creationId xmlns:p14="http://schemas.microsoft.com/office/powerpoint/2010/main" val="45070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533400" y="4191000"/>
            <a:ext cx="6019800" cy="4114800"/>
          </a:xfrm>
          <a:noFill/>
          <a:ln/>
        </p:spPr>
        <p:txBody>
          <a:bodyPr/>
          <a:lstStyle/>
          <a:p>
            <a:pPr marL="228600" indent="-228600" eaLnBrk="1" hangingPunct="1">
              <a:lnSpc>
                <a:spcPct val="80000"/>
              </a:lnSpc>
            </a:pPr>
            <a:r>
              <a:rPr lang="en-US" sz="1000">
                <a:latin typeface="Arial" charset="0"/>
              </a:rPr>
              <a:t>This diagram illustrates the focus on continuous improvement and summarizes the Quality Matters course review process:</a:t>
            </a:r>
            <a:br>
              <a:rPr lang="en-US" sz="1000">
                <a:latin typeface="Arial" charset="0"/>
              </a:rPr>
            </a:br>
            <a:r>
              <a:rPr lang="en-US" sz="1000">
                <a:latin typeface="Arial" charset="0"/>
              </a:rPr>
              <a:t>  </a:t>
            </a:r>
          </a:p>
          <a:p>
            <a:pPr marL="228600" indent="-228600" eaLnBrk="1" hangingPunct="1">
              <a:lnSpc>
                <a:spcPct val="80000"/>
              </a:lnSpc>
            </a:pPr>
            <a:r>
              <a:rPr lang="en-US" sz="1000" b="1">
                <a:latin typeface="Arial" charset="0"/>
              </a:rPr>
              <a:t>COURSE</a:t>
            </a:r>
            <a:r>
              <a:rPr lang="en-US" sz="1000">
                <a:latin typeface="Arial" charset="0"/>
              </a:rPr>
              <a:t>:  Beginning at the top of the cycle, institutions decide to examine an </a:t>
            </a:r>
            <a:r>
              <a:rPr lang="en-US" sz="1000" b="1">
                <a:latin typeface="Arial" charset="0"/>
              </a:rPr>
              <a:t>online or hybrid course</a:t>
            </a:r>
            <a:r>
              <a:rPr lang="en-US" sz="1000">
                <a:latin typeface="Arial" charset="0"/>
              </a:rPr>
              <a:t> as part of a peer review.  The institution may submit its course to QM for a formal review or, if the institution is a QM subscriber, it may conduct the formal course review in-house (both a formal QM review and a formal in-house process lead to QM recognition).  The institution may also decide to use the rubric informally and do a review using its own process (this informal process does not lead to QM recognition).</a:t>
            </a:r>
          </a:p>
          <a:p>
            <a:pPr marL="228600" indent="-228600" eaLnBrk="1" hangingPunct="1">
              <a:lnSpc>
                <a:spcPct val="80000"/>
              </a:lnSpc>
            </a:pPr>
            <a:endParaRPr lang="en-US" sz="1000">
              <a:latin typeface="Arial" charset="0"/>
            </a:endParaRPr>
          </a:p>
          <a:p>
            <a:pPr marL="228600" indent="-228600" eaLnBrk="1" hangingPunct="1">
              <a:lnSpc>
                <a:spcPct val="80000"/>
              </a:lnSpc>
            </a:pPr>
            <a:r>
              <a:rPr lang="en-US" sz="1000" b="1">
                <a:latin typeface="Arial" charset="0"/>
              </a:rPr>
              <a:t>PEER COURSE REVIEW:</a:t>
            </a:r>
            <a:r>
              <a:rPr lang="en-US" sz="1000">
                <a:latin typeface="Arial" charset="0"/>
              </a:rPr>
              <a:t>  The course is then reviewed by a </a:t>
            </a:r>
            <a:r>
              <a:rPr lang="en-US" sz="1000" b="1">
                <a:latin typeface="Arial" charset="0"/>
              </a:rPr>
              <a:t>team of three peer reviewers</a:t>
            </a:r>
            <a:r>
              <a:rPr lang="en-US" sz="1000">
                <a:latin typeface="Arial" charset="0"/>
              </a:rPr>
              <a:t> using the QM Rubric.  The QM rubric is based in national standards of best practice, the research literature, and instructional design principles.  Peer reviewers must have online teaching experience and complete the Peer Reviewer Training to be eligible to serve on a formal QM review. The peer review team consists of at least one member from an institution other than the course’s home institution.  The team also consists of one member from a discipline that matches that of the course. This combination of reviewers ensures a diverse set of perspectives.   </a:t>
            </a:r>
          </a:p>
          <a:p>
            <a:pPr marL="228600" indent="-228600" eaLnBrk="1" hangingPunct="1">
              <a:lnSpc>
                <a:spcPct val="80000"/>
              </a:lnSpc>
            </a:pPr>
            <a:endParaRPr lang="en-US" sz="1000">
              <a:latin typeface="Arial" charset="0"/>
            </a:endParaRPr>
          </a:p>
          <a:p>
            <a:pPr marL="228600" indent="-228600" eaLnBrk="1" hangingPunct="1">
              <a:lnSpc>
                <a:spcPct val="80000"/>
              </a:lnSpc>
            </a:pPr>
            <a:r>
              <a:rPr lang="en-US" sz="1000" b="1">
                <a:latin typeface="Arial" charset="0"/>
              </a:rPr>
              <a:t>FEEDBACK:</a:t>
            </a:r>
            <a:r>
              <a:rPr lang="en-US" sz="1000">
                <a:latin typeface="Arial" charset="0"/>
              </a:rPr>
              <a:t>  Following the course review, the </a:t>
            </a:r>
            <a:r>
              <a:rPr lang="en-US" sz="1000" b="1">
                <a:latin typeface="Arial" charset="0"/>
              </a:rPr>
              <a:t>review team’s feedback</a:t>
            </a:r>
            <a:r>
              <a:rPr lang="en-US" sz="1000">
                <a:latin typeface="Arial" charset="0"/>
              </a:rPr>
              <a:t> is provided to the faculty member or team that developed the course.  The feedback consists of two components:  </a:t>
            </a:r>
          </a:p>
          <a:p>
            <a:pPr marL="228600" indent="-228600" eaLnBrk="1" hangingPunct="1">
              <a:lnSpc>
                <a:spcPct val="80000"/>
              </a:lnSpc>
              <a:buFontTx/>
              <a:buAutoNum type="arabicPeriod"/>
            </a:pPr>
            <a:r>
              <a:rPr lang="en-US" sz="1000">
                <a:latin typeface="Arial" charset="0"/>
              </a:rPr>
              <a:t>Scoring - indicates which QM standards were and were not met by the course.  </a:t>
            </a:r>
          </a:p>
          <a:p>
            <a:pPr marL="228600" indent="-228600" eaLnBrk="1" hangingPunct="1">
              <a:lnSpc>
                <a:spcPct val="80000"/>
              </a:lnSpc>
              <a:buFontTx/>
              <a:buAutoNum type="arabicPeriod"/>
            </a:pPr>
            <a:r>
              <a:rPr lang="en-US" sz="1000">
                <a:latin typeface="Arial" charset="0"/>
              </a:rPr>
              <a:t>Feedback - a rich set of comments from the reviewers indicating the strengths of the course, areas for improvement and specific recommendations and suggestions for improving the course.</a:t>
            </a:r>
            <a:br>
              <a:rPr lang="en-US" sz="1000">
                <a:latin typeface="Arial" charset="0"/>
              </a:rPr>
            </a:br>
            <a:r>
              <a:rPr lang="en-US" sz="1000">
                <a:latin typeface="Arial" charset="0"/>
              </a:rPr>
              <a:t/>
            </a:r>
            <a:br>
              <a:rPr lang="en-US" sz="1000">
                <a:latin typeface="Arial" charset="0"/>
              </a:rPr>
            </a:br>
            <a:r>
              <a:rPr lang="en-US" sz="1000">
                <a:latin typeface="Arial" charset="0"/>
              </a:rPr>
              <a:t>Upon initial review, the course may or may not have met Quality Expectations.  In either case, the QM review provides support for course revisions and improvement. If a course did not initially meet Quality Expectations, the team chair will re-review the course after revisions. </a:t>
            </a:r>
            <a:br>
              <a:rPr lang="en-US" sz="1000">
                <a:latin typeface="Arial" charset="0"/>
              </a:rPr>
            </a:br>
            <a:endParaRPr lang="en-US" sz="1000">
              <a:latin typeface="Arial" charset="0"/>
            </a:endParaRPr>
          </a:p>
          <a:p>
            <a:pPr marL="228600" indent="-228600" eaLnBrk="1" hangingPunct="1">
              <a:lnSpc>
                <a:spcPct val="80000"/>
              </a:lnSpc>
            </a:pPr>
            <a:r>
              <a:rPr lang="en-US" sz="1000" b="1">
                <a:latin typeface="Arial" charset="0"/>
              </a:rPr>
              <a:t>MEETS QUALITY EXPECTATIONS:</a:t>
            </a:r>
            <a:r>
              <a:rPr lang="en-US" sz="1000">
                <a:latin typeface="Arial" charset="0"/>
              </a:rPr>
              <a:t>  QM expects that all courses will work toward and achieve quality expectations.  The QM review process is not meant to be a test in which a course passes or fails.  The overall goal is to provide a system for the improvement of course quality, rather than the simple assignment of a grade or quality level to the initial course.</a:t>
            </a:r>
          </a:p>
          <a:p>
            <a:pPr marL="228600" indent="-228600" eaLnBrk="1" hangingPunct="1">
              <a:lnSpc>
                <a:spcPct val="80000"/>
              </a:lnSpc>
            </a:pPr>
            <a:endParaRPr lang="en-US" sz="10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overall design of the course is made clear to the learner at the beginning of the course.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B15BAA-01EF-D143-A5FA-7B072C8C90F4}" type="slidenum">
              <a:rPr lang="en-US" smtClean="0"/>
              <a:pPr/>
              <a:t>16</a:t>
            </a:fld>
            <a:endParaRPr lang="en-US"/>
          </a:p>
        </p:txBody>
      </p:sp>
    </p:spTree>
    <p:extLst>
      <p:ext uri="{BB962C8B-B14F-4D97-AF65-F5344CB8AC3E}">
        <p14:creationId xmlns:p14="http://schemas.microsoft.com/office/powerpoint/2010/main" val="228759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4B0C8F1-94F8-7844-9361-0095A0F51AC8}" type="datetime1">
              <a:rPr lang="en-US" smtClean="0"/>
              <a:t>9/27/14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39C90366-1364-804B-88B7-D0359CD2DC68}" type="datetime1">
              <a:rPr lang="en-US" smtClean="0"/>
              <a:t>9/27/14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A163CC78-FCC0-7C4B-B827-2CBE6DCF6E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446D290-29BC-E54D-8E69-E9C81773E3F3}" type="datetime1">
              <a:rPr lang="en-US" smtClean="0"/>
              <a:t>9/27/14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3CC78-FCC0-7C4B-B827-2CBE6DCF6EDF}"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DA387B-65E7-0A4E-8518-B3163235F8C4}" type="datetime1">
              <a:rPr lang="en-US" smtClean="0"/>
              <a:t>9/27/14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1D351F2-8438-9A48-8755-FE320F719563}" type="datetime1">
              <a:rPr lang="en-US" smtClean="0"/>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64A2C7C-3AD6-AE40-A6CE-52359F25A83E}" type="datetime1">
              <a:rPr lang="en-US" smtClean="0"/>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FEB8E53-2ABE-8146-81A9-902E928EC414}" type="datetime1">
              <a:rPr lang="en-US" smtClean="0"/>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2358FC0-90AC-7341-8BF6-9AEDF9598CFE}" type="datetime1">
              <a:rPr lang="en-US" smtClean="0"/>
              <a:t>9/27/14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E4CCD9F1-587D-634E-AACD-1C5BC296B881}" type="datetime1">
              <a:rPr lang="en-US" smtClean="0"/>
              <a:t>9/27/14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4FC3C56-75B9-4546-9A7F-F649642529EC}" type="datetime1">
              <a:rPr lang="en-US" smtClean="0"/>
              <a:t>9/27/14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74E8D37-2EF5-A94D-86A9-EE0A34D0BF5B}" type="datetime1">
              <a:rPr lang="en-US" smtClean="0"/>
              <a:t>9/27/14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D30762-6670-934A-A5AD-BCBDC8F013FD}" type="datetime1">
              <a:rPr lang="en-US" smtClean="0"/>
              <a:t>9/27/14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A2DD52D0-DB8B-094B-AFFE-FFFDB0030038}" type="datetime1">
              <a:rPr lang="en-US" smtClean="0"/>
              <a:t>9/27/14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3CC78-FCC0-7C4B-B827-2CBE6DCF6E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D7E50DF6-78CC-524D-9A00-315DDE69D2E1}" type="datetime1">
              <a:rPr lang="en-US" smtClean="0"/>
              <a:t>9/27/14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A163CC78-FCC0-7C4B-B827-2CBE6DCF6E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7C9ADAA7-065A-ED43-8623-105A708AF629}" type="datetime1">
              <a:rPr lang="en-US" smtClean="0"/>
              <a:t>9/27/14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A163CC78-FCC0-7C4B-B827-2CBE6DCF6E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hdr="0" ft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gif"/><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hyperlink" Target="mailto:bcameron@email.arizona.edu" TargetMode="External"/><Relationship Id="rId4" Type="http://schemas.openxmlformats.org/officeDocument/2006/relationships/hyperlink" Target="http://www.qmprogram.org" TargetMode="External"/><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hyperlink" Target="mailto:mbuckner@arizon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6016" y="3942473"/>
            <a:ext cx="4132984" cy="1912437"/>
          </a:xfrm>
        </p:spPr>
        <p:txBody>
          <a:bodyPr>
            <a:normAutofit fontScale="90000"/>
          </a:bodyPr>
          <a:lstStyle/>
          <a:p>
            <a:r>
              <a:rPr lang="en-US" dirty="0" smtClean="0"/>
              <a:t/>
            </a:r>
            <a:br>
              <a:rPr lang="en-US" dirty="0" smtClean="0"/>
            </a:br>
            <a:r>
              <a:rPr lang="en-US" dirty="0" smtClean="0"/>
              <a:t>A Quality Matters</a:t>
            </a:r>
            <a:br>
              <a:rPr lang="en-US" dirty="0" smtClean="0"/>
            </a:br>
            <a:r>
              <a:rPr lang="en-US" dirty="0" smtClean="0"/>
              <a:t>“Quickie”</a:t>
            </a:r>
            <a:br>
              <a:rPr lang="en-US" dirty="0" smtClean="0"/>
            </a:br>
            <a:endParaRPr lang="en-US" dirty="0"/>
          </a:p>
        </p:txBody>
      </p:sp>
      <p:sp>
        <p:nvSpPr>
          <p:cNvPr id="3" name="Subtitle 2"/>
          <p:cNvSpPr>
            <a:spLocks noGrp="1"/>
          </p:cNvSpPr>
          <p:nvPr>
            <p:ph type="subTitle" idx="1"/>
          </p:nvPr>
        </p:nvSpPr>
        <p:spPr>
          <a:xfrm>
            <a:off x="1371600" y="5281169"/>
            <a:ext cx="5867400" cy="573741"/>
          </a:xfrm>
        </p:spPr>
        <p:txBody>
          <a:bodyPr/>
          <a:lstStyle/>
          <a:p>
            <a:r>
              <a:rPr lang="en-US" dirty="0" smtClean="0"/>
              <a:t>An Introduction to Quality Matters</a:t>
            </a:r>
            <a:endParaRPr lang="en-US" dirty="0"/>
          </a:p>
        </p:txBody>
      </p:sp>
      <p:pic>
        <p:nvPicPr>
          <p:cNvPr id="4" name="Picture 3" descr="QM_logo.jpg"/>
          <p:cNvPicPr>
            <a:picLocks noChangeAspect="1"/>
          </p:cNvPicPr>
          <p:nvPr/>
        </p:nvPicPr>
        <p:blipFill>
          <a:blip r:embed="rId2"/>
          <a:stretch>
            <a:fillRect/>
          </a:stretch>
        </p:blipFill>
        <p:spPr>
          <a:xfrm>
            <a:off x="612113" y="3913281"/>
            <a:ext cx="2053104" cy="15271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6512904" cy="1143000"/>
          </a:xfrm>
        </p:spPr>
        <p:txBody>
          <a:bodyPr/>
          <a:lstStyle/>
          <a:p>
            <a:r>
              <a:rPr lang="en-US" dirty="0" smtClean="0"/>
              <a:t>Subscription to Quality Matters</a:t>
            </a:r>
            <a:endParaRPr lang="en-US" dirty="0"/>
          </a:p>
        </p:txBody>
      </p:sp>
      <p:sp>
        <p:nvSpPr>
          <p:cNvPr id="3" name="Content Placeholder 2"/>
          <p:cNvSpPr>
            <a:spLocks noGrp="1"/>
          </p:cNvSpPr>
          <p:nvPr>
            <p:ph idx="1"/>
          </p:nvPr>
        </p:nvSpPr>
        <p:spPr>
          <a:xfrm>
            <a:off x="3296467" y="1983624"/>
            <a:ext cx="5183489" cy="4204740"/>
          </a:xfrm>
        </p:spPr>
        <p:txBody>
          <a:bodyPr/>
          <a:lstStyle/>
          <a:p>
            <a:r>
              <a:rPr lang="en-US" dirty="0" smtClean="0"/>
              <a:t>University of Arizona has a state wide subscription($1,000)</a:t>
            </a:r>
          </a:p>
          <a:p>
            <a:r>
              <a:rPr lang="en-US" dirty="0" smtClean="0"/>
              <a:t>The subscription entitles us to:</a:t>
            </a:r>
          </a:p>
          <a:p>
            <a:pPr lvl="1"/>
            <a:r>
              <a:rPr lang="en-US" dirty="0" smtClean="0"/>
              <a:t>Access to the Quality Matters Rubric</a:t>
            </a:r>
          </a:p>
          <a:p>
            <a:pPr lvl="1"/>
            <a:r>
              <a:rPr lang="en-US" dirty="0" smtClean="0"/>
              <a:t>Discount on Professional Development</a:t>
            </a:r>
          </a:p>
          <a:p>
            <a:pPr lvl="1"/>
            <a:r>
              <a:rPr lang="en-US" dirty="0" smtClean="0"/>
              <a:t>Participation in the QM User Group</a:t>
            </a:r>
          </a:p>
          <a:p>
            <a:pPr lvl="1"/>
            <a:r>
              <a:rPr lang="en-US" dirty="0" smtClean="0"/>
              <a:t>License to conduct QM Applying the Rubric Workshop</a:t>
            </a:r>
          </a:p>
          <a:p>
            <a:pPr lvl="1"/>
            <a:r>
              <a:rPr lang="en-US" dirty="0" smtClean="0"/>
              <a:t>Licensed to conduct official course reviews eligible for QM recognition</a:t>
            </a:r>
          </a:p>
        </p:txBody>
      </p:sp>
      <p:pic>
        <p:nvPicPr>
          <p:cNvPr id="4" name="Picture 3" descr="AZ Boot.jpg"/>
          <p:cNvPicPr>
            <a:picLocks noChangeAspect="1"/>
          </p:cNvPicPr>
          <p:nvPr/>
        </p:nvPicPr>
        <p:blipFill>
          <a:blip r:embed="rId2"/>
          <a:stretch>
            <a:fillRect/>
          </a:stretch>
        </p:blipFill>
        <p:spPr>
          <a:xfrm>
            <a:off x="561748" y="2200360"/>
            <a:ext cx="2517004" cy="3790488"/>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84909"/>
            <a:ext cx="7583488" cy="969818"/>
          </a:xfrm>
        </p:spPr>
        <p:txBody>
          <a:bodyPr>
            <a:normAutofit fontScale="90000"/>
          </a:bodyPr>
          <a:lstStyle/>
          <a:p>
            <a:pPr algn="ctr"/>
            <a:r>
              <a:rPr lang="en-US" dirty="0" smtClean="0"/>
              <a:t>Did someone </a:t>
            </a:r>
            <a:r>
              <a:rPr lang="en-US" dirty="0"/>
              <a:t>say Professional Development </a:t>
            </a:r>
            <a:r>
              <a:rPr lang="en-US" dirty="0" smtClean="0"/>
              <a:t>(aka</a:t>
            </a:r>
            <a:r>
              <a:rPr lang="en-US" dirty="0"/>
              <a:t>. “training” </a:t>
            </a:r>
            <a:r>
              <a:rPr lang="en-US" dirty="0" smtClean="0"/>
              <a:t>)?</a:t>
            </a:r>
            <a:endParaRPr lang="en-US" dirty="0"/>
          </a:p>
        </p:txBody>
      </p:sp>
      <p:sp>
        <p:nvSpPr>
          <p:cNvPr id="3" name="Content Placeholder 2"/>
          <p:cNvSpPr>
            <a:spLocks noGrp="1"/>
          </p:cNvSpPr>
          <p:nvPr>
            <p:ph idx="1"/>
          </p:nvPr>
        </p:nvSpPr>
        <p:spPr>
          <a:xfrm>
            <a:off x="779463" y="1949823"/>
            <a:ext cx="7583488" cy="4446983"/>
          </a:xfrm>
        </p:spPr>
        <p:txBody>
          <a:bodyPr>
            <a:normAutofit fontScale="92500"/>
          </a:bodyPr>
          <a:lstStyle/>
          <a:p>
            <a:r>
              <a:rPr lang="en-US" dirty="0" smtClean="0"/>
              <a:t>Yes – some of  the online professional development courses offered are:</a:t>
            </a:r>
          </a:p>
          <a:p>
            <a:pPr lvl="1"/>
            <a:r>
              <a:rPr lang="en-US" dirty="0" smtClean="0"/>
              <a:t>Applying the QM Rubric</a:t>
            </a:r>
          </a:p>
          <a:p>
            <a:pPr lvl="1"/>
            <a:r>
              <a:rPr lang="en-US" dirty="0" smtClean="0"/>
              <a:t>QM Peer Reviewer Certification</a:t>
            </a:r>
          </a:p>
          <a:p>
            <a:pPr lvl="1"/>
            <a:r>
              <a:rPr lang="en-US" dirty="0" smtClean="0"/>
              <a:t>Improving Your Online Course</a:t>
            </a:r>
          </a:p>
          <a:p>
            <a:pPr lvl="1"/>
            <a:r>
              <a:rPr lang="en-US" dirty="0" smtClean="0"/>
              <a:t>Designing Your Online Course</a:t>
            </a:r>
          </a:p>
          <a:p>
            <a:pPr lvl="1"/>
            <a:r>
              <a:rPr lang="en-US" dirty="0" smtClean="0"/>
              <a:t>Designing Your Blended Course</a:t>
            </a:r>
          </a:p>
          <a:p>
            <a:r>
              <a:rPr lang="en-US" dirty="0" smtClean="0"/>
              <a:t>How much?</a:t>
            </a:r>
          </a:p>
          <a:p>
            <a:pPr lvl="1"/>
            <a:r>
              <a:rPr lang="en-US" dirty="0" smtClean="0"/>
              <a:t>Time – Two week sessions</a:t>
            </a:r>
          </a:p>
          <a:p>
            <a:pPr lvl="1"/>
            <a:r>
              <a:rPr lang="en-US" dirty="0" smtClean="0"/>
              <a:t>Cost - $150 - $200</a:t>
            </a:r>
          </a:p>
          <a:p>
            <a:r>
              <a:rPr lang="en-US" dirty="0"/>
              <a:t>https://</a:t>
            </a:r>
            <a:r>
              <a:rPr lang="en-US" dirty="0" err="1"/>
              <a:t>www.qualitymatters.org</a:t>
            </a:r>
            <a:r>
              <a:rPr lang="en-US" dirty="0"/>
              <a:t>/professional-development/courses</a:t>
            </a:r>
            <a:endParaRPr lang="en-US" dirty="0" smtClean="0"/>
          </a:p>
        </p:txBody>
      </p:sp>
      <p:pic>
        <p:nvPicPr>
          <p:cNvPr id="4" name="Picture 3" descr="Training.jpg"/>
          <p:cNvPicPr>
            <a:picLocks noChangeAspect="1"/>
          </p:cNvPicPr>
          <p:nvPr/>
        </p:nvPicPr>
        <p:blipFill>
          <a:blip r:embed="rId2"/>
          <a:stretch>
            <a:fillRect/>
          </a:stretch>
        </p:blipFill>
        <p:spPr>
          <a:xfrm>
            <a:off x="5551792" y="2636762"/>
            <a:ext cx="2475041" cy="2698218"/>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26" name="Picture 30" descr="QM-Swish_Baskerville_notag 8-4-04"/>
          <p:cNvPicPr>
            <a:picLocks noChangeAspect="1" noChangeArrowheads="1"/>
          </p:cNvPicPr>
          <p:nvPr/>
        </p:nvPicPr>
        <p:blipFill>
          <a:blip r:embed="rId3"/>
          <a:srcRect/>
          <a:stretch>
            <a:fillRect/>
          </a:stretch>
        </p:blipFill>
        <p:spPr bwMode="auto">
          <a:xfrm>
            <a:off x="7429500" y="5494337"/>
            <a:ext cx="838200" cy="661988"/>
          </a:xfrm>
          <a:prstGeom prst="rect">
            <a:avLst/>
          </a:prstGeom>
          <a:noFill/>
          <a:ln w="9525">
            <a:noFill/>
            <a:miter lim="800000"/>
            <a:headEnd/>
            <a:tailEnd/>
          </a:ln>
        </p:spPr>
      </p:pic>
      <p:pic>
        <p:nvPicPr>
          <p:cNvPr id="3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893" y="660929"/>
            <a:ext cx="7115433" cy="4953783"/>
          </a:xfrm>
          <a:prstGeom prst="rect">
            <a:avLst/>
          </a:prstGeom>
        </p:spPr>
      </p:pic>
      <p:sp>
        <p:nvSpPr>
          <p:cNvPr id="110621" name="Text Box 29"/>
          <p:cNvSpPr txBox="1">
            <a:spLocks noChangeArrowheads="1"/>
          </p:cNvSpPr>
          <p:nvPr/>
        </p:nvSpPr>
        <p:spPr bwMode="auto">
          <a:xfrm>
            <a:off x="506909" y="660929"/>
            <a:ext cx="2554469" cy="954107"/>
          </a:xfrm>
          <a:prstGeom prst="rect">
            <a:avLst/>
          </a:prstGeom>
          <a:noFill/>
          <a:ln w="9525">
            <a:noFill/>
            <a:miter lim="800000"/>
            <a:headEnd/>
            <a:tailEnd/>
          </a:ln>
          <a:effectLst/>
        </p:spPr>
        <p:txBody>
          <a:bodyPr wrap="square">
            <a:prstTxWarp prst="textNoShape">
              <a:avLst/>
            </a:prstTxWarp>
            <a:spAutoFit/>
          </a:bodyPr>
          <a:lstStyle/>
          <a:p>
            <a:pPr algn="ctr"/>
            <a:r>
              <a:rPr lang="en-US" sz="2800" b="1" i="1" dirty="0" smtClean="0">
                <a:effectLst>
                  <a:outerShdw blurRad="38100" dist="38100" dir="2700000" algn="tl">
                    <a:srgbClr val="DDDDDD"/>
                  </a:outerShdw>
                </a:effectLst>
                <a:latin typeface="Arial" charset="0"/>
                <a:ea typeface="Arial" charset="0"/>
                <a:cs typeface="Arial" charset="0"/>
              </a:rPr>
              <a:t>The </a:t>
            </a:r>
            <a:br>
              <a:rPr lang="en-US" sz="2800" b="1" i="1" dirty="0" smtClean="0">
                <a:effectLst>
                  <a:outerShdw blurRad="38100" dist="38100" dir="2700000" algn="tl">
                    <a:srgbClr val="DDDDDD"/>
                  </a:outerShdw>
                </a:effectLst>
                <a:latin typeface="Arial" charset="0"/>
                <a:ea typeface="Arial" charset="0"/>
                <a:cs typeface="Arial" charset="0"/>
              </a:rPr>
            </a:br>
            <a:r>
              <a:rPr lang="en-US" sz="2800" b="1" i="1" dirty="0" smtClean="0">
                <a:effectLst>
                  <a:outerShdw blurRad="38100" dist="38100" dir="2700000" algn="tl">
                    <a:srgbClr val="DDDDDD"/>
                  </a:outerShdw>
                </a:effectLst>
                <a:latin typeface="Arial" charset="0"/>
                <a:ea typeface="Arial" charset="0"/>
                <a:cs typeface="Arial" charset="0"/>
              </a:rPr>
              <a:t>Process</a:t>
            </a:r>
            <a:endParaRPr lang="en-US" sz="2800" b="1" dirty="0">
              <a:effectLst>
                <a:outerShdw blurRad="38100" dist="38100" dir="2700000" algn="tl">
                  <a:srgbClr val="DDDDDD"/>
                </a:outerShdw>
              </a:effectLst>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A163CC78-FCC0-7C4B-B827-2CBE6DCF6EDF}"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33122"/>
            <a:ext cx="7583488" cy="768154"/>
          </a:xfrm>
        </p:spPr>
        <p:txBody>
          <a:bodyPr/>
          <a:lstStyle/>
          <a:p>
            <a:pPr algn="ctr"/>
            <a:r>
              <a:rPr lang="en-US" dirty="0" smtClean="0"/>
              <a:t>Factors Reviewed in the Process</a:t>
            </a:r>
            <a:endParaRPr lang="en-US" dirty="0"/>
          </a:p>
        </p:txBody>
      </p:sp>
      <p:sp>
        <p:nvSpPr>
          <p:cNvPr id="4" name="Content Placeholder 3"/>
          <p:cNvSpPr>
            <a:spLocks noGrp="1"/>
          </p:cNvSpPr>
          <p:nvPr>
            <p:ph idx="1"/>
          </p:nvPr>
        </p:nvSpPr>
        <p:spPr>
          <a:xfrm>
            <a:off x="525468" y="1949823"/>
            <a:ext cx="7583488" cy="4513997"/>
          </a:xfrm>
        </p:spPr>
        <p:txBody>
          <a:bodyPr>
            <a:normAutofit/>
          </a:bodyPr>
          <a:lstStyle/>
          <a:p>
            <a:r>
              <a:rPr lang="en-US" sz="2400" dirty="0" smtClean="0"/>
              <a:t>Reviewed:</a:t>
            </a:r>
          </a:p>
          <a:p>
            <a:pPr lvl="1"/>
            <a:r>
              <a:rPr lang="en-US" sz="2400" dirty="0" smtClean="0"/>
              <a:t>Course Design </a:t>
            </a:r>
          </a:p>
          <a:p>
            <a:r>
              <a:rPr lang="en-US" sz="2400" dirty="0" smtClean="0"/>
              <a:t>Not Reviewed:</a:t>
            </a:r>
          </a:p>
          <a:p>
            <a:pPr lvl="1"/>
            <a:r>
              <a:rPr lang="en-US" sz="2400" dirty="0" smtClean="0"/>
              <a:t>Course Delivery (faculty performance)</a:t>
            </a:r>
          </a:p>
          <a:p>
            <a:pPr lvl="1"/>
            <a:r>
              <a:rPr lang="en-US" sz="2400" dirty="0" smtClean="0"/>
              <a:t>Course Content</a:t>
            </a:r>
          </a:p>
          <a:p>
            <a:pPr lvl="1"/>
            <a:r>
              <a:rPr lang="en-US" sz="2400" dirty="0" smtClean="0"/>
              <a:t>Course Management System</a:t>
            </a:r>
          </a:p>
          <a:p>
            <a:pPr lvl="1"/>
            <a:r>
              <a:rPr lang="en-US" sz="2400" dirty="0" smtClean="0"/>
              <a:t>University Infrastructure</a:t>
            </a:r>
          </a:p>
          <a:p>
            <a:pPr lvl="1"/>
            <a:r>
              <a:rPr lang="en-US" sz="2400" dirty="0" smtClean="0"/>
              <a:t>Faculty Training and Readiness</a:t>
            </a:r>
          </a:p>
          <a:p>
            <a:pPr lvl="1"/>
            <a:r>
              <a:rPr lang="en-US" sz="2400" dirty="0" smtClean="0"/>
              <a:t>Student Engagement and Readiness</a:t>
            </a:r>
          </a:p>
          <a:p>
            <a:endParaRPr lang="en-US" dirty="0"/>
          </a:p>
        </p:txBody>
      </p:sp>
      <p:pic>
        <p:nvPicPr>
          <p:cNvPr id="5" name="Picture 4" descr="DL_man.jpg"/>
          <p:cNvPicPr>
            <a:picLocks noChangeAspect="1"/>
          </p:cNvPicPr>
          <p:nvPr/>
        </p:nvPicPr>
        <p:blipFill>
          <a:blip r:embed="rId2"/>
          <a:stretch>
            <a:fillRect/>
          </a:stretch>
        </p:blipFill>
        <p:spPr>
          <a:xfrm>
            <a:off x="6287348" y="2094963"/>
            <a:ext cx="2518029" cy="3079373"/>
          </a:xfrm>
          <a:prstGeom prst="rect">
            <a:avLst/>
          </a:prstGeom>
        </p:spPr>
      </p:pic>
      <p:sp>
        <p:nvSpPr>
          <p:cNvPr id="3" name="Slide Number Placeholder 2"/>
          <p:cNvSpPr>
            <a:spLocks noGrp="1"/>
          </p:cNvSpPr>
          <p:nvPr>
            <p:ph type="sldNum" sz="quarter" idx="12"/>
          </p:nvPr>
        </p:nvSpPr>
        <p:spPr/>
        <p:txBody>
          <a:bodyPr/>
          <a:lstStyle/>
          <a:p>
            <a:fld id="{A163CC78-FCC0-7C4B-B827-2CBE6DCF6ED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the Quality Review</a:t>
            </a:r>
            <a:endParaRPr lang="en-US" dirty="0"/>
          </a:p>
        </p:txBody>
      </p:sp>
      <p:sp>
        <p:nvSpPr>
          <p:cNvPr id="3" name="Content Placeholder 2"/>
          <p:cNvSpPr>
            <a:spLocks noGrp="1"/>
          </p:cNvSpPr>
          <p:nvPr>
            <p:ph idx="1"/>
          </p:nvPr>
        </p:nvSpPr>
        <p:spPr>
          <a:xfrm>
            <a:off x="779463" y="2179629"/>
            <a:ext cx="7583488" cy="2972934"/>
          </a:xfrm>
        </p:spPr>
        <p:txBody>
          <a:bodyPr>
            <a:normAutofit/>
          </a:bodyPr>
          <a:lstStyle/>
          <a:p>
            <a:r>
              <a:rPr lang="en-US" sz="2400" dirty="0" smtClean="0"/>
              <a:t>Must score more than average; more than “good enough” (85%)</a:t>
            </a:r>
          </a:p>
          <a:p>
            <a:r>
              <a:rPr lang="en-US" sz="2400" dirty="0" smtClean="0"/>
              <a:t>Must make an attempt to capture what is expected in an effective online course</a:t>
            </a:r>
          </a:p>
          <a:p>
            <a:r>
              <a:rPr lang="en-US" sz="2400" dirty="0" smtClean="0"/>
              <a:t>The score is based upon the QM Rubric which is based on research and widely accepted standards</a:t>
            </a:r>
            <a:endParaRPr lang="en-US" sz="2400" dirty="0"/>
          </a:p>
        </p:txBody>
      </p:sp>
      <p:pic>
        <p:nvPicPr>
          <p:cNvPr id="6" name="Picture 5" descr="online002.jpg"/>
          <p:cNvPicPr>
            <a:picLocks noChangeAspect="1"/>
          </p:cNvPicPr>
          <p:nvPr/>
        </p:nvPicPr>
        <p:blipFill>
          <a:blip r:embed="rId2"/>
          <a:stretch>
            <a:fillRect/>
          </a:stretch>
        </p:blipFill>
        <p:spPr>
          <a:xfrm>
            <a:off x="3772051" y="5152563"/>
            <a:ext cx="1600200" cy="1333500"/>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Rubric</a:t>
            </a:r>
            <a:endParaRPr lang="en-US" dirty="0"/>
          </a:p>
        </p:txBody>
      </p:sp>
      <p:sp>
        <p:nvSpPr>
          <p:cNvPr id="3" name="Content Placeholder 2"/>
          <p:cNvSpPr>
            <a:spLocks noGrp="1"/>
          </p:cNvSpPr>
          <p:nvPr>
            <p:ph idx="1"/>
          </p:nvPr>
        </p:nvSpPr>
        <p:spPr/>
        <p:txBody>
          <a:bodyPr/>
          <a:lstStyle/>
          <a:p>
            <a:r>
              <a:rPr lang="en-US" dirty="0" smtClean="0"/>
              <a:t>Eight General Standards</a:t>
            </a:r>
          </a:p>
          <a:p>
            <a:pPr lvl="1"/>
            <a:r>
              <a:rPr lang="en-US" b="1" dirty="0" smtClean="0"/>
              <a:t>Overall</a:t>
            </a:r>
            <a:r>
              <a:rPr lang="en-US" dirty="0" smtClean="0"/>
              <a:t> </a:t>
            </a:r>
            <a:r>
              <a:rPr lang="en-US" b="1" dirty="0" smtClean="0"/>
              <a:t>design</a:t>
            </a:r>
            <a:r>
              <a:rPr lang="en-US" dirty="0" smtClean="0"/>
              <a:t> of the course is clear</a:t>
            </a:r>
          </a:p>
          <a:p>
            <a:pPr lvl="1"/>
            <a:r>
              <a:rPr lang="en-US" b="1" dirty="0" smtClean="0"/>
              <a:t>Learning objectives </a:t>
            </a:r>
            <a:r>
              <a:rPr lang="en-US" dirty="0" smtClean="0"/>
              <a:t>are clearly stated and explained</a:t>
            </a:r>
          </a:p>
          <a:p>
            <a:pPr lvl="1"/>
            <a:r>
              <a:rPr lang="en-US" b="1" dirty="0" smtClean="0"/>
              <a:t>Assessment strategies </a:t>
            </a:r>
            <a:r>
              <a:rPr lang="en-US" dirty="0" smtClean="0"/>
              <a:t>and measure are well integrated</a:t>
            </a:r>
          </a:p>
          <a:p>
            <a:pPr lvl="1"/>
            <a:r>
              <a:rPr lang="en-US" b="1" dirty="0" smtClean="0"/>
              <a:t>Instructional materials </a:t>
            </a:r>
            <a:r>
              <a:rPr lang="en-US" dirty="0" smtClean="0"/>
              <a:t>and resources are sufficiently comprehensive</a:t>
            </a:r>
          </a:p>
          <a:p>
            <a:pPr lvl="1"/>
            <a:r>
              <a:rPr lang="en-US" b="1" dirty="0" smtClean="0"/>
              <a:t>Meaningful interaction </a:t>
            </a:r>
            <a:r>
              <a:rPr lang="en-US" dirty="0" smtClean="0"/>
              <a:t>in the course</a:t>
            </a:r>
          </a:p>
          <a:p>
            <a:pPr lvl="1"/>
            <a:r>
              <a:rPr lang="en-US" b="1" dirty="0" smtClean="0"/>
              <a:t>Navigation and technology </a:t>
            </a:r>
            <a:r>
              <a:rPr lang="en-US" dirty="0" smtClean="0"/>
              <a:t>are intuitive</a:t>
            </a:r>
          </a:p>
          <a:p>
            <a:pPr lvl="1"/>
            <a:r>
              <a:rPr lang="en-US" b="1" dirty="0" smtClean="0"/>
              <a:t>Support</a:t>
            </a:r>
            <a:r>
              <a:rPr lang="en-US" dirty="0" smtClean="0"/>
              <a:t> provided for student success</a:t>
            </a:r>
          </a:p>
          <a:p>
            <a:pPr lvl="1"/>
            <a:r>
              <a:rPr lang="en-US" b="1" dirty="0" smtClean="0"/>
              <a:t>Accessibility </a:t>
            </a:r>
            <a:r>
              <a:rPr lang="en-US" dirty="0" smtClean="0"/>
              <a:t>(UDL standards)</a:t>
            </a:r>
            <a:endParaRPr lang="en-US" dirty="0"/>
          </a:p>
        </p:txBody>
      </p:sp>
      <p:pic>
        <p:nvPicPr>
          <p:cNvPr id="4" name="Picture 3" descr="QM_logo.jpg"/>
          <p:cNvPicPr>
            <a:picLocks noChangeAspect="1"/>
          </p:cNvPicPr>
          <p:nvPr/>
        </p:nvPicPr>
        <p:blipFill>
          <a:blip r:embed="rId2"/>
          <a:stretch>
            <a:fillRect/>
          </a:stretch>
        </p:blipFill>
        <p:spPr>
          <a:xfrm>
            <a:off x="7348679" y="521890"/>
            <a:ext cx="1156043" cy="859867"/>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COURSE OVERVIEW </a:t>
            </a:r>
            <a:r>
              <a:rPr lang="en-US" sz="3200" b="1" dirty="0" smtClean="0"/>
              <a:t>&amp;</a:t>
            </a:r>
            <a:br>
              <a:rPr lang="en-US" sz="3200" b="1" dirty="0" smtClean="0"/>
            </a:br>
            <a:r>
              <a:rPr lang="en-US" sz="3200" b="1" dirty="0" smtClean="0"/>
              <a:t> INTRODUCTION</a:t>
            </a:r>
            <a:endParaRPr lang="en-US" sz="3200" dirty="0"/>
          </a:p>
        </p:txBody>
      </p:sp>
      <p:sp>
        <p:nvSpPr>
          <p:cNvPr id="3" name="Content Placeholder 2"/>
          <p:cNvSpPr>
            <a:spLocks noGrp="1"/>
          </p:cNvSpPr>
          <p:nvPr>
            <p:ph idx="1"/>
          </p:nvPr>
        </p:nvSpPr>
        <p:spPr>
          <a:xfrm>
            <a:off x="810819" y="2257910"/>
            <a:ext cx="7583488" cy="3606378"/>
          </a:xfrm>
        </p:spPr>
        <p:txBody>
          <a:bodyPr/>
          <a:lstStyle/>
          <a:p>
            <a:pPr marL="0" indent="0">
              <a:buNone/>
            </a:pPr>
            <a:r>
              <a:rPr lang="en-US" b="1" dirty="0"/>
              <a:t>The overall design of the course is </a:t>
            </a:r>
            <a:r>
              <a:rPr lang="en-US" b="1" dirty="0" smtClean="0"/>
              <a:t>made</a:t>
            </a:r>
            <a:br>
              <a:rPr lang="en-US" b="1" dirty="0" smtClean="0"/>
            </a:br>
            <a:r>
              <a:rPr lang="en-US" b="1" dirty="0" smtClean="0"/>
              <a:t> </a:t>
            </a:r>
            <a:r>
              <a:rPr lang="en-US" b="1" dirty="0"/>
              <a:t>clear to the learner at the beginning of the course</a:t>
            </a:r>
            <a:r>
              <a:rPr lang="en-US" b="1" dirty="0" smtClean="0"/>
              <a:t>.</a:t>
            </a:r>
            <a:endParaRPr lang="en-US" dirty="0" smtClean="0"/>
          </a:p>
          <a:p>
            <a:r>
              <a:rPr lang="en-US" dirty="0" smtClean="0"/>
              <a:t>Instructions </a:t>
            </a:r>
            <a:r>
              <a:rPr lang="en-US" dirty="0"/>
              <a:t>make clear how to </a:t>
            </a:r>
            <a:r>
              <a:rPr lang="en-US" b="1" dirty="0">
                <a:solidFill>
                  <a:srgbClr val="FF0000"/>
                </a:solidFill>
              </a:rPr>
              <a:t>get started</a:t>
            </a:r>
            <a:r>
              <a:rPr lang="en-US" dirty="0">
                <a:solidFill>
                  <a:srgbClr val="FF0000"/>
                </a:solidFill>
              </a:rPr>
              <a:t> </a:t>
            </a:r>
            <a:r>
              <a:rPr lang="en-US" dirty="0"/>
              <a:t>and where to find various course components. </a:t>
            </a:r>
            <a:br>
              <a:rPr lang="en-US" dirty="0"/>
            </a:br>
            <a:r>
              <a:rPr lang="en-US" dirty="0"/>
              <a:t>IDEAS?  </a:t>
            </a:r>
            <a:r>
              <a:rPr lang="en-US" dirty="0" smtClean="0"/>
              <a:t>_______________________</a:t>
            </a:r>
            <a:endParaRPr lang="en-US" sz="2200" i="1" dirty="0" smtClean="0"/>
          </a:p>
          <a:p>
            <a:r>
              <a:rPr lang="en-US" dirty="0" smtClean="0"/>
              <a:t>Learners </a:t>
            </a:r>
            <a:r>
              <a:rPr lang="en-US" dirty="0"/>
              <a:t>are introduced to the </a:t>
            </a:r>
            <a:r>
              <a:rPr lang="en-US" b="1" dirty="0">
                <a:solidFill>
                  <a:srgbClr val="FF0000"/>
                </a:solidFill>
              </a:rPr>
              <a:t>purpose and structure</a:t>
            </a:r>
            <a:r>
              <a:rPr lang="en-US" dirty="0">
                <a:solidFill>
                  <a:srgbClr val="FF0000"/>
                </a:solidFill>
              </a:rPr>
              <a:t> </a:t>
            </a:r>
            <a:r>
              <a:rPr lang="en-US" dirty="0"/>
              <a:t>of the course. </a:t>
            </a:r>
            <a:br>
              <a:rPr lang="en-US" dirty="0"/>
            </a:br>
            <a:r>
              <a:rPr lang="en-US" dirty="0"/>
              <a:t>IDEAS? ________________________</a:t>
            </a:r>
          </a:p>
          <a:p>
            <a:pPr lvl="1">
              <a:buNone/>
            </a:pPr>
            <a:endParaRPr lang="en-US" dirty="0"/>
          </a:p>
        </p:txBody>
      </p:sp>
      <p:pic>
        <p:nvPicPr>
          <p:cNvPr id="4" name="Picture 3" descr="01.jpg"/>
          <p:cNvPicPr>
            <a:picLocks noChangeAspect="1"/>
          </p:cNvPicPr>
          <p:nvPr/>
        </p:nvPicPr>
        <p:blipFill>
          <a:blip r:embed="rId3"/>
          <a:stretch>
            <a:fillRect/>
          </a:stretch>
        </p:blipFill>
        <p:spPr>
          <a:xfrm>
            <a:off x="5687357" y="547849"/>
            <a:ext cx="2675594" cy="1781967"/>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LEARNING OBJECTIVES</a:t>
            </a:r>
            <a:r>
              <a:rPr lang="en-US" sz="3600" dirty="0"/>
              <a:t/>
            </a:r>
            <a:br>
              <a:rPr lang="en-US" sz="3600" dirty="0"/>
            </a:br>
            <a:r>
              <a:rPr lang="en-US" sz="3600" b="1" dirty="0"/>
              <a:t>(COMPETENCIES)</a:t>
            </a:r>
            <a:endParaRPr lang="en-US" dirty="0"/>
          </a:p>
        </p:txBody>
      </p:sp>
      <p:sp>
        <p:nvSpPr>
          <p:cNvPr id="3" name="Content Placeholder 2"/>
          <p:cNvSpPr>
            <a:spLocks noGrp="1"/>
          </p:cNvSpPr>
          <p:nvPr>
            <p:ph idx="1"/>
          </p:nvPr>
        </p:nvSpPr>
        <p:spPr/>
        <p:txBody>
          <a:bodyPr>
            <a:normAutofit/>
          </a:bodyPr>
          <a:lstStyle/>
          <a:p>
            <a:pPr marL="0" indent="0">
              <a:buNone/>
            </a:pPr>
            <a:r>
              <a:rPr lang="en-US" b="1" dirty="0"/>
              <a:t>Learning objectives or competencies </a:t>
            </a:r>
            <a:r>
              <a:rPr lang="en-US" b="1" dirty="0" smtClean="0"/>
              <a:t/>
            </a:r>
            <a:br>
              <a:rPr lang="en-US" b="1" dirty="0" smtClean="0"/>
            </a:br>
            <a:r>
              <a:rPr lang="en-US" b="1" dirty="0" smtClean="0"/>
              <a:t>describe </a:t>
            </a:r>
            <a:r>
              <a:rPr lang="en-US" b="1" dirty="0"/>
              <a:t>what learners will be able to do upon completion of the course</a:t>
            </a:r>
            <a:r>
              <a:rPr lang="en-US" b="1" dirty="0" smtClean="0"/>
              <a:t>.</a:t>
            </a:r>
            <a:endParaRPr lang="en-US" dirty="0" smtClean="0"/>
          </a:p>
          <a:p>
            <a:r>
              <a:rPr lang="en-US" dirty="0" smtClean="0"/>
              <a:t>The </a:t>
            </a:r>
            <a:r>
              <a:rPr lang="en-US" b="1" dirty="0">
                <a:solidFill>
                  <a:srgbClr val="FF0000"/>
                </a:solidFill>
              </a:rPr>
              <a:t>course learning </a:t>
            </a:r>
            <a:r>
              <a:rPr lang="en-US" b="1" dirty="0" smtClean="0">
                <a:solidFill>
                  <a:srgbClr val="FF0000"/>
                </a:solidFill>
              </a:rPr>
              <a:t>objectives or course/program competencies,</a:t>
            </a:r>
            <a:r>
              <a:rPr lang="en-US" dirty="0" smtClean="0">
                <a:solidFill>
                  <a:srgbClr val="FF0000"/>
                </a:solidFill>
              </a:rPr>
              <a:t> </a:t>
            </a:r>
            <a:r>
              <a:rPr lang="en-US" dirty="0"/>
              <a:t>describe outcomes that are </a:t>
            </a:r>
            <a:r>
              <a:rPr lang="en-US" dirty="0" smtClean="0"/>
              <a:t>measurable. </a:t>
            </a:r>
          </a:p>
          <a:p>
            <a:r>
              <a:rPr lang="en-US" dirty="0" smtClean="0"/>
              <a:t>All </a:t>
            </a:r>
            <a:r>
              <a:rPr lang="en-US" b="1" dirty="0" smtClean="0">
                <a:solidFill>
                  <a:srgbClr val="FF0000"/>
                </a:solidFill>
              </a:rPr>
              <a:t>learning objectives or competencies</a:t>
            </a:r>
            <a:r>
              <a:rPr lang="en-US" dirty="0" smtClean="0"/>
              <a:t> are stated clearly and written from the learner’s perspective.</a:t>
            </a:r>
          </a:p>
          <a:p>
            <a:r>
              <a:rPr lang="en-US" dirty="0"/>
              <a:t>HOW DO YOU DO THIS? ___________ </a:t>
            </a:r>
          </a:p>
          <a:p>
            <a:pPr marL="0" indent="0">
              <a:buNone/>
            </a:pPr>
            <a:endParaRPr lang="en-US" dirty="0"/>
          </a:p>
        </p:txBody>
      </p:sp>
      <p:pic>
        <p:nvPicPr>
          <p:cNvPr id="4" name="Picture 3" descr="02.jpg"/>
          <p:cNvPicPr>
            <a:picLocks noChangeAspect="1"/>
          </p:cNvPicPr>
          <p:nvPr/>
        </p:nvPicPr>
        <p:blipFill>
          <a:blip r:embed="rId2"/>
          <a:stretch>
            <a:fillRect/>
          </a:stretch>
        </p:blipFill>
        <p:spPr>
          <a:xfrm>
            <a:off x="5833521" y="594023"/>
            <a:ext cx="2529430" cy="1689620"/>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ASSESSMENT AND </a:t>
            </a:r>
            <a:r>
              <a:rPr lang="en-US" sz="3600" b="1" dirty="0" smtClean="0"/>
              <a:t/>
            </a:r>
            <a:br>
              <a:rPr lang="en-US" sz="3600" b="1" dirty="0" smtClean="0"/>
            </a:br>
            <a:r>
              <a:rPr lang="en-US" sz="3600" b="1" dirty="0" smtClean="0"/>
              <a:t>MEASUREMENT</a:t>
            </a:r>
            <a:endParaRPr lang="en-US" dirty="0"/>
          </a:p>
        </p:txBody>
      </p:sp>
      <p:sp>
        <p:nvSpPr>
          <p:cNvPr id="3" name="Content Placeholder 2"/>
          <p:cNvSpPr>
            <a:spLocks noGrp="1"/>
          </p:cNvSpPr>
          <p:nvPr>
            <p:ph idx="1"/>
          </p:nvPr>
        </p:nvSpPr>
        <p:spPr>
          <a:xfrm>
            <a:off x="712332" y="1884175"/>
            <a:ext cx="8000031" cy="3886031"/>
          </a:xfrm>
        </p:spPr>
        <p:txBody>
          <a:bodyPr>
            <a:normAutofit/>
          </a:bodyPr>
          <a:lstStyle/>
          <a:p>
            <a:pPr marL="0" indent="0">
              <a:buNone/>
            </a:pPr>
            <a:r>
              <a:rPr lang="en-US" b="1" dirty="0"/>
              <a:t>Assessments are integral to the learning </a:t>
            </a:r>
            <a:r>
              <a:rPr lang="en-US" b="1" dirty="0" smtClean="0"/>
              <a:t/>
            </a:r>
            <a:br>
              <a:rPr lang="en-US" b="1" dirty="0" smtClean="0"/>
            </a:br>
            <a:r>
              <a:rPr lang="en-US" b="1" dirty="0" smtClean="0"/>
              <a:t>process </a:t>
            </a:r>
            <a:r>
              <a:rPr lang="en-US" b="1" dirty="0"/>
              <a:t>and are designed to evaluate learner progress in achieving the stated learning objectives or mastering the competencies. </a:t>
            </a:r>
            <a:endParaRPr lang="en-US" b="1" dirty="0" smtClean="0"/>
          </a:p>
          <a:p>
            <a:r>
              <a:rPr lang="en-US" dirty="0" smtClean="0"/>
              <a:t>The </a:t>
            </a:r>
            <a:r>
              <a:rPr lang="en-US" b="1" dirty="0" smtClean="0">
                <a:solidFill>
                  <a:srgbClr val="FF0000"/>
                </a:solidFill>
              </a:rPr>
              <a:t>assessments</a:t>
            </a:r>
            <a:r>
              <a:rPr lang="en-US" dirty="0" smtClean="0">
                <a:solidFill>
                  <a:srgbClr val="FF0000"/>
                </a:solidFill>
              </a:rPr>
              <a:t> </a:t>
            </a:r>
            <a:r>
              <a:rPr lang="en-US" b="1" dirty="0" smtClean="0">
                <a:solidFill>
                  <a:srgbClr val="FF0000"/>
                </a:solidFill>
              </a:rPr>
              <a:t>measure</a:t>
            </a:r>
            <a:r>
              <a:rPr lang="en-US" dirty="0" smtClean="0">
                <a:solidFill>
                  <a:srgbClr val="FF0000"/>
                </a:solidFill>
              </a:rPr>
              <a:t> </a:t>
            </a:r>
            <a:r>
              <a:rPr lang="en-US" dirty="0"/>
              <a:t>the stated learning objectives </a:t>
            </a:r>
            <a:r>
              <a:rPr lang="en-US" dirty="0" smtClean="0"/>
              <a:t>or competencies.</a:t>
            </a:r>
            <a:endParaRPr lang="en-US" dirty="0"/>
          </a:p>
          <a:p>
            <a:r>
              <a:rPr lang="en-US" dirty="0" smtClean="0"/>
              <a:t>Specific </a:t>
            </a:r>
            <a:r>
              <a:rPr lang="en-US" dirty="0"/>
              <a:t>and descriptive criteria are provided for the </a:t>
            </a:r>
            <a:r>
              <a:rPr lang="en-US" b="1" dirty="0">
                <a:solidFill>
                  <a:srgbClr val="FF0000"/>
                </a:solidFill>
              </a:rPr>
              <a:t>evaluation of </a:t>
            </a:r>
            <a:r>
              <a:rPr lang="en-US" b="1" dirty="0" smtClean="0">
                <a:solidFill>
                  <a:srgbClr val="FF0000"/>
                </a:solidFill>
              </a:rPr>
              <a:t>learners</a:t>
            </a:r>
            <a:r>
              <a:rPr lang="en-US" b="1" dirty="0">
                <a:solidFill>
                  <a:srgbClr val="FF0000"/>
                </a:solidFill>
              </a:rPr>
              <a:t>’</a:t>
            </a:r>
            <a:r>
              <a:rPr lang="en-US" dirty="0">
                <a:solidFill>
                  <a:srgbClr val="FF0000"/>
                </a:solidFill>
              </a:rPr>
              <a:t> </a:t>
            </a:r>
            <a:r>
              <a:rPr lang="en-US" b="1" dirty="0">
                <a:solidFill>
                  <a:srgbClr val="FF0000"/>
                </a:solidFill>
              </a:rPr>
              <a:t>work</a:t>
            </a:r>
            <a:r>
              <a:rPr lang="en-US" dirty="0">
                <a:solidFill>
                  <a:srgbClr val="FF0000"/>
                </a:solidFill>
              </a:rPr>
              <a:t> </a:t>
            </a:r>
            <a:r>
              <a:rPr lang="en-US" dirty="0"/>
              <a:t>and </a:t>
            </a:r>
            <a:r>
              <a:rPr lang="en-US" dirty="0" smtClean="0"/>
              <a:t>are </a:t>
            </a:r>
            <a:r>
              <a:rPr lang="en-US" dirty="0"/>
              <a:t>tied to the course grading policy. </a:t>
            </a:r>
            <a:endParaRPr lang="en-US" dirty="0" smtClean="0"/>
          </a:p>
          <a:p>
            <a:r>
              <a:rPr lang="en-US" dirty="0"/>
              <a:t>IDEAS?  _______________________</a:t>
            </a:r>
          </a:p>
          <a:p>
            <a:endParaRPr lang="en-US" dirty="0"/>
          </a:p>
        </p:txBody>
      </p:sp>
      <p:pic>
        <p:nvPicPr>
          <p:cNvPr id="5" name="Picture 4" descr="03.jpg"/>
          <p:cNvPicPr>
            <a:picLocks noChangeAspect="1"/>
          </p:cNvPicPr>
          <p:nvPr/>
        </p:nvPicPr>
        <p:blipFill>
          <a:blip r:embed="rId2"/>
          <a:stretch>
            <a:fillRect/>
          </a:stretch>
        </p:blipFill>
        <p:spPr>
          <a:xfrm>
            <a:off x="5956550" y="425739"/>
            <a:ext cx="2690284" cy="1791751"/>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INSTRUCTIONAL </a:t>
            </a:r>
            <a:r>
              <a:rPr lang="en-US" sz="3200" dirty="0"/>
              <a:t/>
            </a:r>
            <a:br>
              <a:rPr lang="en-US" sz="3200" dirty="0"/>
            </a:br>
            <a:r>
              <a:rPr lang="en-US" sz="3200" b="1" dirty="0"/>
              <a:t>MATERIALS</a:t>
            </a:r>
            <a:r>
              <a:rPr lang="en-US" sz="3200" dirty="0"/>
              <a:t> </a:t>
            </a:r>
          </a:p>
        </p:txBody>
      </p:sp>
      <p:sp>
        <p:nvSpPr>
          <p:cNvPr id="3" name="Content Placeholder 2"/>
          <p:cNvSpPr>
            <a:spLocks noGrp="1"/>
          </p:cNvSpPr>
          <p:nvPr>
            <p:ph idx="1"/>
          </p:nvPr>
        </p:nvSpPr>
        <p:spPr>
          <a:xfrm>
            <a:off x="779463" y="2103695"/>
            <a:ext cx="7583488" cy="3980111"/>
          </a:xfrm>
        </p:spPr>
        <p:txBody>
          <a:bodyPr>
            <a:normAutofit/>
          </a:bodyPr>
          <a:lstStyle/>
          <a:p>
            <a:pPr marL="0" indent="0">
              <a:buNone/>
            </a:pPr>
            <a:r>
              <a:rPr lang="en-US" b="1" dirty="0"/>
              <a:t>Instructional materials enable learners to </a:t>
            </a:r>
            <a:r>
              <a:rPr lang="en-US" b="1" dirty="0" smtClean="0"/>
              <a:t/>
            </a:r>
            <a:br>
              <a:rPr lang="en-US" b="1" dirty="0" smtClean="0"/>
            </a:br>
            <a:r>
              <a:rPr lang="en-US" b="1" dirty="0" smtClean="0"/>
              <a:t>achieve </a:t>
            </a:r>
            <a:r>
              <a:rPr lang="en-US" b="1" dirty="0"/>
              <a:t>stated learning objectives or competencies</a:t>
            </a:r>
            <a:r>
              <a:rPr lang="en-US" b="1" dirty="0" smtClean="0"/>
              <a:t>.</a:t>
            </a:r>
          </a:p>
          <a:p>
            <a:r>
              <a:rPr lang="en-US" dirty="0" smtClean="0">
                <a:solidFill>
                  <a:schemeClr val="tx1"/>
                </a:solidFill>
              </a:rPr>
              <a:t>The</a:t>
            </a:r>
            <a:r>
              <a:rPr lang="en-US" dirty="0" smtClean="0">
                <a:solidFill>
                  <a:srgbClr val="FF0000"/>
                </a:solidFill>
              </a:rPr>
              <a:t> </a:t>
            </a:r>
            <a:r>
              <a:rPr lang="en-US" b="1" dirty="0">
                <a:solidFill>
                  <a:srgbClr val="FF0000"/>
                </a:solidFill>
              </a:rPr>
              <a:t>instructional materials</a:t>
            </a:r>
            <a:r>
              <a:rPr lang="en-US" dirty="0">
                <a:solidFill>
                  <a:srgbClr val="FF0000"/>
                </a:solidFill>
              </a:rPr>
              <a:t> </a:t>
            </a:r>
            <a:r>
              <a:rPr lang="en-US" dirty="0"/>
              <a:t>contribute to the achievement of the stated course and module/unit learning </a:t>
            </a:r>
            <a:r>
              <a:rPr lang="en-US" dirty="0" smtClean="0"/>
              <a:t>objectives or competencies. </a:t>
            </a:r>
            <a:endParaRPr lang="en-US" dirty="0"/>
          </a:p>
          <a:p>
            <a:r>
              <a:rPr lang="en-US" dirty="0" smtClean="0"/>
              <a:t>Both the </a:t>
            </a:r>
            <a:r>
              <a:rPr lang="en-US" b="1" dirty="0">
                <a:solidFill>
                  <a:srgbClr val="FF0000"/>
                </a:solidFill>
              </a:rPr>
              <a:t>purpose of instructional materials</a:t>
            </a:r>
            <a:r>
              <a:rPr lang="en-US" dirty="0">
                <a:solidFill>
                  <a:srgbClr val="FF0000"/>
                </a:solidFill>
              </a:rPr>
              <a:t> </a:t>
            </a:r>
            <a:r>
              <a:rPr lang="en-US" dirty="0"/>
              <a:t>and </a:t>
            </a:r>
            <a:r>
              <a:rPr lang="en-US" b="1" dirty="0">
                <a:solidFill>
                  <a:srgbClr val="FF0000"/>
                </a:solidFill>
              </a:rPr>
              <a:t>how the materials are to be used</a:t>
            </a:r>
            <a:r>
              <a:rPr lang="en-US" dirty="0"/>
              <a:t> for learning activities are clearly explained</a:t>
            </a:r>
            <a:r>
              <a:rPr lang="en-US" dirty="0" smtClean="0"/>
              <a:t>.</a:t>
            </a:r>
          </a:p>
          <a:p>
            <a:r>
              <a:rPr lang="en-US" dirty="0"/>
              <a:t>IDEAS?  _______________________</a:t>
            </a:r>
            <a:r>
              <a:rPr lang="en-US" dirty="0" smtClean="0"/>
              <a:t> </a:t>
            </a:r>
            <a:endParaRPr lang="en-US" dirty="0"/>
          </a:p>
        </p:txBody>
      </p:sp>
      <p:pic>
        <p:nvPicPr>
          <p:cNvPr id="6" name="Picture 5" descr="04.jpg"/>
          <p:cNvPicPr>
            <a:picLocks noChangeAspect="1"/>
          </p:cNvPicPr>
          <p:nvPr/>
        </p:nvPicPr>
        <p:blipFill>
          <a:blip r:embed="rId2"/>
          <a:stretch>
            <a:fillRect/>
          </a:stretch>
        </p:blipFill>
        <p:spPr>
          <a:xfrm>
            <a:off x="6130723" y="427605"/>
            <a:ext cx="2619400" cy="1749718"/>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ponder for this session</a:t>
            </a:r>
            <a:endParaRPr lang="en-US" dirty="0"/>
          </a:p>
        </p:txBody>
      </p:sp>
      <p:sp>
        <p:nvSpPr>
          <p:cNvPr id="3" name="Content Placeholder 2"/>
          <p:cNvSpPr>
            <a:spLocks noGrp="1"/>
          </p:cNvSpPr>
          <p:nvPr>
            <p:ph idx="1"/>
          </p:nvPr>
        </p:nvSpPr>
        <p:spPr/>
        <p:txBody>
          <a:bodyPr/>
          <a:lstStyle/>
          <a:p>
            <a:r>
              <a:rPr lang="en-US" dirty="0" smtClean="0"/>
              <a:t>Why is it necessary to provide an introduction to QM?</a:t>
            </a:r>
          </a:p>
          <a:p>
            <a:r>
              <a:rPr lang="en-US" dirty="0" smtClean="0"/>
              <a:t>How can we introduce QM to our faculty and staff?</a:t>
            </a:r>
          </a:p>
          <a:p>
            <a:r>
              <a:rPr lang="en-US" dirty="0" smtClean="0"/>
              <a:t>What are some effective methods to entice them to “buy in” to QM?</a:t>
            </a:r>
          </a:p>
          <a:p>
            <a:r>
              <a:rPr lang="en-US" dirty="0" smtClean="0"/>
              <a:t>What are other institutions doing to introduce QM to their campus?</a:t>
            </a:r>
          </a:p>
          <a:p>
            <a:r>
              <a:rPr lang="en-US" dirty="0" smtClean="0"/>
              <a:t>Our answer is the “QM Quickie Presentation”</a:t>
            </a:r>
            <a:endParaRPr lang="en-US" dirty="0"/>
          </a:p>
        </p:txBody>
      </p:sp>
      <p:sp>
        <p:nvSpPr>
          <p:cNvPr id="4" name="Slide Number Placeholder 3"/>
          <p:cNvSpPr>
            <a:spLocks noGrp="1"/>
          </p:cNvSpPr>
          <p:nvPr>
            <p:ph type="sldNum" sz="quarter" idx="12"/>
          </p:nvPr>
        </p:nvSpPr>
        <p:spPr/>
        <p:txBody>
          <a:bodyPr/>
          <a:lstStyle/>
          <a:p>
            <a:fld id="{A163CC78-FCC0-7C4B-B827-2CBE6DCF6EDF}" type="slidenum">
              <a:rPr lang="en-US" smtClean="0"/>
              <a:pPr/>
              <a:t>2</a:t>
            </a:fld>
            <a:endParaRPr lang="en-US"/>
          </a:p>
        </p:txBody>
      </p:sp>
    </p:spTree>
    <p:extLst>
      <p:ext uri="{BB962C8B-B14F-4D97-AF65-F5344CB8AC3E}">
        <p14:creationId xmlns:p14="http://schemas.microsoft.com/office/powerpoint/2010/main" val="297761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Course Activities and </a:t>
            </a:r>
            <a:br>
              <a:rPr lang="en-US" sz="3600" b="1" dirty="0" smtClean="0"/>
            </a:br>
            <a:r>
              <a:rPr lang="en-US" sz="3600" b="1" dirty="0" smtClean="0"/>
              <a:t>Learner Interaction</a:t>
            </a:r>
            <a:endParaRPr lang="en-US" dirty="0"/>
          </a:p>
        </p:txBody>
      </p:sp>
      <p:sp>
        <p:nvSpPr>
          <p:cNvPr id="3" name="Content Placeholder 2"/>
          <p:cNvSpPr>
            <a:spLocks noGrp="1"/>
          </p:cNvSpPr>
          <p:nvPr>
            <p:ph idx="1"/>
          </p:nvPr>
        </p:nvSpPr>
        <p:spPr>
          <a:xfrm>
            <a:off x="779463" y="1790095"/>
            <a:ext cx="7583488" cy="4680857"/>
          </a:xfrm>
        </p:spPr>
        <p:txBody>
          <a:bodyPr>
            <a:normAutofit/>
          </a:bodyPr>
          <a:lstStyle/>
          <a:p>
            <a:pPr marL="0" indent="0">
              <a:buNone/>
            </a:pPr>
            <a:r>
              <a:rPr lang="en-US" b="1" dirty="0"/>
              <a:t>Course activities facilitate and </a:t>
            </a:r>
            <a:r>
              <a:rPr lang="en-US" b="1" dirty="0" smtClean="0"/>
              <a:t>support</a:t>
            </a:r>
            <a:br>
              <a:rPr lang="en-US" b="1" dirty="0" smtClean="0"/>
            </a:br>
            <a:r>
              <a:rPr lang="en-US" b="1" dirty="0" smtClean="0"/>
              <a:t> </a:t>
            </a:r>
            <a:r>
              <a:rPr lang="en-US" b="1" dirty="0"/>
              <a:t>learner interaction and engagement. </a:t>
            </a:r>
            <a:endParaRPr lang="en-US" b="1" dirty="0" smtClean="0"/>
          </a:p>
          <a:p>
            <a:r>
              <a:rPr lang="en-US" dirty="0" smtClean="0">
                <a:solidFill>
                  <a:schemeClr val="tx1"/>
                </a:solidFill>
              </a:rPr>
              <a:t>The</a:t>
            </a:r>
            <a:r>
              <a:rPr lang="en-US" b="1" dirty="0" smtClean="0">
                <a:solidFill>
                  <a:srgbClr val="FF0000"/>
                </a:solidFill>
              </a:rPr>
              <a:t> </a:t>
            </a:r>
            <a:r>
              <a:rPr lang="en-US" b="1" dirty="0">
                <a:solidFill>
                  <a:srgbClr val="FF0000"/>
                </a:solidFill>
              </a:rPr>
              <a:t>learning activities </a:t>
            </a:r>
            <a:r>
              <a:rPr lang="en-US" dirty="0"/>
              <a:t>promote the </a:t>
            </a:r>
            <a:r>
              <a:rPr lang="en-US" b="1" dirty="0">
                <a:solidFill>
                  <a:srgbClr val="FF0000"/>
                </a:solidFill>
              </a:rPr>
              <a:t>achievement</a:t>
            </a:r>
            <a:r>
              <a:rPr lang="en-US" dirty="0"/>
              <a:t> of the stated learning </a:t>
            </a:r>
            <a:r>
              <a:rPr lang="en-US" dirty="0" smtClean="0"/>
              <a:t>objectives or competencies. </a:t>
            </a:r>
            <a:endParaRPr lang="en-US" dirty="0"/>
          </a:p>
          <a:p>
            <a:r>
              <a:rPr lang="en-US" b="1" dirty="0" smtClean="0">
                <a:solidFill>
                  <a:srgbClr val="FF0000"/>
                </a:solidFill>
              </a:rPr>
              <a:t>Learning </a:t>
            </a:r>
            <a:r>
              <a:rPr lang="en-US" b="1" dirty="0">
                <a:solidFill>
                  <a:srgbClr val="FF0000"/>
                </a:solidFill>
              </a:rPr>
              <a:t>activities </a:t>
            </a:r>
            <a:r>
              <a:rPr lang="en-US" dirty="0"/>
              <a:t>provide opportunities for </a:t>
            </a:r>
            <a:r>
              <a:rPr lang="en-US" b="1" dirty="0">
                <a:solidFill>
                  <a:srgbClr val="FF0000"/>
                </a:solidFill>
              </a:rPr>
              <a:t>interaction</a:t>
            </a:r>
            <a:r>
              <a:rPr lang="en-US" dirty="0"/>
              <a:t> that support active learning. </a:t>
            </a:r>
          </a:p>
          <a:p>
            <a:r>
              <a:rPr lang="en-US" dirty="0"/>
              <a:t>The instructor’s plan for classroom </a:t>
            </a:r>
            <a:r>
              <a:rPr lang="en-US" b="1" dirty="0">
                <a:solidFill>
                  <a:srgbClr val="FF0000"/>
                </a:solidFill>
              </a:rPr>
              <a:t>response time</a:t>
            </a:r>
            <a:r>
              <a:rPr lang="en-US" dirty="0">
                <a:solidFill>
                  <a:srgbClr val="FF0000"/>
                </a:solidFill>
              </a:rPr>
              <a:t> </a:t>
            </a:r>
            <a:r>
              <a:rPr lang="en-US" dirty="0"/>
              <a:t>and feedback on assignments is clearly stated. </a:t>
            </a:r>
            <a:endParaRPr lang="en-US" dirty="0" smtClean="0"/>
          </a:p>
          <a:p>
            <a:r>
              <a:rPr lang="en-US" dirty="0"/>
              <a:t>IDEAS?  _______________________</a:t>
            </a:r>
          </a:p>
          <a:p>
            <a:pPr lvl="1">
              <a:buNone/>
            </a:pPr>
            <a:endParaRPr lang="en-US" sz="2200" i="1" dirty="0" smtClean="0"/>
          </a:p>
        </p:txBody>
      </p:sp>
      <p:pic>
        <p:nvPicPr>
          <p:cNvPr id="5" name="Picture 4" descr="05.jpg"/>
          <p:cNvPicPr>
            <a:picLocks noChangeAspect="1"/>
          </p:cNvPicPr>
          <p:nvPr/>
        </p:nvPicPr>
        <p:blipFill>
          <a:blip r:embed="rId2"/>
          <a:stretch>
            <a:fillRect/>
          </a:stretch>
        </p:blipFill>
        <p:spPr>
          <a:xfrm>
            <a:off x="6047261" y="481929"/>
            <a:ext cx="2685531" cy="1788585"/>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COURSE </a:t>
            </a:r>
            <a:r>
              <a:rPr lang="en-US" sz="3200" b="1" dirty="0" smtClean="0"/>
              <a:t/>
            </a:r>
            <a:br>
              <a:rPr lang="en-US" sz="3200" b="1" dirty="0" smtClean="0"/>
            </a:br>
            <a:r>
              <a:rPr lang="en-US" sz="3200" b="1" dirty="0" smtClean="0"/>
              <a:t>TECHNOLOGY</a:t>
            </a:r>
            <a:r>
              <a:rPr lang="en-US" sz="3200" dirty="0" smtClean="0"/>
              <a:t> </a:t>
            </a:r>
            <a:endParaRPr lang="en-US" sz="3200" dirty="0"/>
          </a:p>
        </p:txBody>
      </p:sp>
      <p:sp>
        <p:nvSpPr>
          <p:cNvPr id="3" name="Content Placeholder 2"/>
          <p:cNvSpPr>
            <a:spLocks noGrp="1"/>
          </p:cNvSpPr>
          <p:nvPr>
            <p:ph idx="1"/>
          </p:nvPr>
        </p:nvSpPr>
        <p:spPr>
          <a:xfrm>
            <a:off x="779463" y="1978255"/>
            <a:ext cx="7583488" cy="4121231"/>
          </a:xfrm>
        </p:spPr>
        <p:txBody>
          <a:bodyPr>
            <a:normAutofit/>
          </a:bodyPr>
          <a:lstStyle/>
          <a:p>
            <a:pPr marL="0" indent="0">
              <a:buNone/>
            </a:pPr>
            <a:r>
              <a:rPr lang="en-US" b="1" dirty="0"/>
              <a:t>Course technologies support learners’ </a:t>
            </a:r>
            <a:br>
              <a:rPr lang="en-US" b="1" dirty="0"/>
            </a:br>
            <a:r>
              <a:rPr lang="en-US" b="1" dirty="0" smtClean="0"/>
              <a:t>achievement </a:t>
            </a:r>
            <a:r>
              <a:rPr lang="en-US" b="1" dirty="0"/>
              <a:t>of course objectives or competencies</a:t>
            </a:r>
            <a:r>
              <a:rPr lang="en-US" dirty="0" smtClean="0"/>
              <a:t>.</a:t>
            </a:r>
            <a:endParaRPr lang="en-US" dirty="0"/>
          </a:p>
          <a:p>
            <a:r>
              <a:rPr lang="en-US" dirty="0" smtClean="0"/>
              <a:t>The </a:t>
            </a:r>
            <a:r>
              <a:rPr lang="en-US" b="1" dirty="0" smtClean="0">
                <a:solidFill>
                  <a:srgbClr val="FF0000"/>
                </a:solidFill>
              </a:rPr>
              <a:t>tools </a:t>
            </a:r>
            <a:r>
              <a:rPr lang="en-US" dirty="0" smtClean="0">
                <a:solidFill>
                  <a:srgbClr val="103154"/>
                </a:solidFill>
              </a:rPr>
              <a:t>used in the course support the learning objectives or competencies.</a:t>
            </a:r>
          </a:p>
          <a:p>
            <a:r>
              <a:rPr lang="en-US" dirty="0" smtClean="0"/>
              <a:t>Course </a:t>
            </a:r>
            <a:r>
              <a:rPr lang="en-US" b="1" dirty="0" smtClean="0">
                <a:solidFill>
                  <a:srgbClr val="FF0000"/>
                </a:solidFill>
              </a:rPr>
              <a:t>tools</a:t>
            </a:r>
            <a:r>
              <a:rPr lang="en-US" dirty="0" smtClean="0">
                <a:solidFill>
                  <a:srgbClr val="FF0000"/>
                </a:solidFill>
              </a:rPr>
              <a:t> </a:t>
            </a:r>
            <a:r>
              <a:rPr lang="en-US" dirty="0" smtClean="0"/>
              <a:t>promote </a:t>
            </a:r>
            <a:r>
              <a:rPr lang="en-US" b="1" dirty="0" smtClean="0">
                <a:solidFill>
                  <a:srgbClr val="FF0000"/>
                </a:solidFill>
              </a:rPr>
              <a:t>learner </a:t>
            </a:r>
            <a:r>
              <a:rPr lang="en-US" b="1" dirty="0">
                <a:solidFill>
                  <a:srgbClr val="FF0000"/>
                </a:solidFill>
              </a:rPr>
              <a:t>engagement</a:t>
            </a:r>
            <a:r>
              <a:rPr lang="en-US" dirty="0">
                <a:solidFill>
                  <a:srgbClr val="FF0000"/>
                </a:solidFill>
              </a:rPr>
              <a:t> </a:t>
            </a:r>
            <a:r>
              <a:rPr lang="en-US" dirty="0"/>
              <a:t>and </a:t>
            </a:r>
            <a:r>
              <a:rPr lang="en-US" dirty="0" smtClean="0"/>
              <a:t>active learning.</a:t>
            </a:r>
            <a:endParaRPr lang="en-US" dirty="0"/>
          </a:p>
          <a:p>
            <a:r>
              <a:rPr lang="en-US" dirty="0" smtClean="0"/>
              <a:t>IDEAS</a:t>
            </a:r>
            <a:r>
              <a:rPr lang="en-US" dirty="0"/>
              <a:t>?  _______________________</a:t>
            </a:r>
          </a:p>
        </p:txBody>
      </p:sp>
      <p:pic>
        <p:nvPicPr>
          <p:cNvPr id="5" name="Picture 4" descr="06.jpg"/>
          <p:cNvPicPr>
            <a:picLocks noChangeAspect="1"/>
          </p:cNvPicPr>
          <p:nvPr/>
        </p:nvPicPr>
        <p:blipFill>
          <a:blip r:embed="rId2"/>
          <a:stretch>
            <a:fillRect/>
          </a:stretch>
        </p:blipFill>
        <p:spPr>
          <a:xfrm>
            <a:off x="5923061" y="577335"/>
            <a:ext cx="2579396" cy="1722996"/>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LEARNER SUPPORT</a:t>
            </a:r>
            <a:endParaRPr lang="en-US" dirty="0"/>
          </a:p>
        </p:txBody>
      </p:sp>
      <p:sp>
        <p:nvSpPr>
          <p:cNvPr id="3" name="Content Placeholder 2"/>
          <p:cNvSpPr>
            <a:spLocks noGrp="1"/>
          </p:cNvSpPr>
          <p:nvPr>
            <p:ph idx="1"/>
          </p:nvPr>
        </p:nvSpPr>
        <p:spPr>
          <a:xfrm>
            <a:off x="779463" y="2135055"/>
            <a:ext cx="7583488" cy="3697873"/>
          </a:xfrm>
        </p:spPr>
        <p:txBody>
          <a:bodyPr>
            <a:normAutofit/>
          </a:bodyPr>
          <a:lstStyle/>
          <a:p>
            <a:pPr marL="0" indent="0">
              <a:buNone/>
            </a:pPr>
            <a:r>
              <a:rPr lang="en-US" b="1" dirty="0"/>
              <a:t>The course facilitates learner access to </a:t>
            </a:r>
            <a:r>
              <a:rPr lang="en-US" b="1" dirty="0" smtClean="0"/>
              <a:t/>
            </a:r>
            <a:br>
              <a:rPr lang="en-US" b="1" dirty="0" smtClean="0"/>
            </a:br>
            <a:r>
              <a:rPr lang="en-US" b="1" dirty="0" smtClean="0"/>
              <a:t>institutional </a:t>
            </a:r>
            <a:r>
              <a:rPr lang="en-US" b="1" dirty="0"/>
              <a:t>support services essential to learner success. </a:t>
            </a:r>
          </a:p>
          <a:p>
            <a:r>
              <a:rPr lang="en-US" dirty="0" smtClean="0"/>
              <a:t>The </a:t>
            </a:r>
            <a:r>
              <a:rPr lang="en-US" dirty="0"/>
              <a:t>course instructions articulate or link to a clear description of the </a:t>
            </a:r>
            <a:r>
              <a:rPr lang="en-US" b="1" dirty="0">
                <a:solidFill>
                  <a:srgbClr val="FF0000"/>
                </a:solidFill>
              </a:rPr>
              <a:t>technical support </a:t>
            </a:r>
            <a:r>
              <a:rPr lang="en-US" dirty="0"/>
              <a:t>offered and how to access it</a:t>
            </a:r>
            <a:r>
              <a:rPr lang="en-US" dirty="0" smtClean="0"/>
              <a:t>.</a:t>
            </a:r>
          </a:p>
          <a:p>
            <a:r>
              <a:rPr lang="en-US" dirty="0"/>
              <a:t>Course instructions articulate or link to the institution’s </a:t>
            </a:r>
            <a:r>
              <a:rPr lang="en-US" b="1" dirty="0">
                <a:solidFill>
                  <a:srgbClr val="FF0000"/>
                </a:solidFill>
              </a:rPr>
              <a:t>accessibility policies </a:t>
            </a:r>
            <a:r>
              <a:rPr lang="en-US" dirty="0"/>
              <a:t>and services. </a:t>
            </a:r>
            <a:endParaRPr lang="en-US" dirty="0" smtClean="0"/>
          </a:p>
          <a:p>
            <a:r>
              <a:rPr lang="en-US" dirty="0"/>
              <a:t>IDEAS?  _______________________</a:t>
            </a:r>
          </a:p>
          <a:p>
            <a:pPr marL="0" indent="0">
              <a:buNone/>
            </a:pPr>
            <a:endParaRPr lang="en-US" dirty="0"/>
          </a:p>
        </p:txBody>
      </p:sp>
      <p:pic>
        <p:nvPicPr>
          <p:cNvPr id="5" name="Picture 4" descr="07.jpg"/>
          <p:cNvPicPr>
            <a:picLocks noChangeAspect="1"/>
          </p:cNvPicPr>
          <p:nvPr/>
        </p:nvPicPr>
        <p:blipFill>
          <a:blip r:embed="rId2"/>
          <a:stretch>
            <a:fillRect/>
          </a:stretch>
        </p:blipFill>
        <p:spPr>
          <a:xfrm>
            <a:off x="5933782" y="295833"/>
            <a:ext cx="2847522" cy="1896472"/>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ACCESSIBILITY and </a:t>
            </a:r>
            <a:br>
              <a:rPr lang="en-US" sz="3600" b="1" dirty="0" smtClean="0"/>
            </a:br>
            <a:r>
              <a:rPr lang="en-US" sz="3600" b="1" dirty="0" smtClean="0"/>
              <a:t>USABILITY</a:t>
            </a:r>
            <a:endParaRPr lang="en-US" dirty="0"/>
          </a:p>
        </p:txBody>
      </p:sp>
      <p:sp>
        <p:nvSpPr>
          <p:cNvPr id="3" name="Content Placeholder 2"/>
          <p:cNvSpPr>
            <a:spLocks noGrp="1"/>
          </p:cNvSpPr>
          <p:nvPr>
            <p:ph idx="1"/>
          </p:nvPr>
        </p:nvSpPr>
        <p:spPr>
          <a:xfrm>
            <a:off x="779463" y="2354573"/>
            <a:ext cx="7583488" cy="3274515"/>
          </a:xfrm>
        </p:spPr>
        <p:txBody>
          <a:bodyPr>
            <a:normAutofit/>
          </a:bodyPr>
          <a:lstStyle/>
          <a:p>
            <a:pPr marL="0" indent="0">
              <a:buNone/>
            </a:pPr>
            <a:r>
              <a:rPr lang="en-US" b="1" dirty="0"/>
              <a:t>The course design reflects a </a:t>
            </a:r>
            <a:r>
              <a:rPr lang="en-US" b="1" dirty="0" smtClean="0"/>
              <a:t/>
            </a:r>
            <a:br>
              <a:rPr lang="en-US" b="1" dirty="0" smtClean="0"/>
            </a:br>
            <a:r>
              <a:rPr lang="en-US" b="1" dirty="0" smtClean="0"/>
              <a:t>commitment </a:t>
            </a:r>
            <a:r>
              <a:rPr lang="en-US" b="1" dirty="0"/>
              <a:t>to accessibility and usability for all learners</a:t>
            </a:r>
            <a:r>
              <a:rPr lang="en-US" b="1" dirty="0" smtClean="0"/>
              <a:t>.</a:t>
            </a:r>
            <a:endParaRPr lang="en-US" b="1" dirty="0"/>
          </a:p>
          <a:p>
            <a:r>
              <a:rPr lang="en-US" dirty="0" smtClean="0"/>
              <a:t>Course </a:t>
            </a:r>
            <a:r>
              <a:rPr lang="en-US" b="1" dirty="0" smtClean="0">
                <a:solidFill>
                  <a:srgbClr val="FF0000"/>
                </a:solidFill>
              </a:rPr>
              <a:t>navigation</a:t>
            </a:r>
            <a:r>
              <a:rPr lang="en-US" dirty="0" smtClean="0"/>
              <a:t> facilitates ease of use.</a:t>
            </a:r>
          </a:p>
          <a:p>
            <a:r>
              <a:rPr lang="en-US" dirty="0" smtClean="0"/>
              <a:t>Information is provided about the </a:t>
            </a:r>
            <a:r>
              <a:rPr lang="en-US" b="1" dirty="0" smtClean="0">
                <a:solidFill>
                  <a:srgbClr val="FF0000"/>
                </a:solidFill>
              </a:rPr>
              <a:t>accessibility</a:t>
            </a:r>
            <a:r>
              <a:rPr lang="en-US" dirty="0" smtClean="0"/>
              <a:t> of all technologies required in the course. </a:t>
            </a:r>
            <a:endParaRPr lang="en-US" b="1" dirty="0" smtClean="0">
              <a:solidFill>
                <a:srgbClr val="FF0000"/>
              </a:solidFill>
            </a:endParaRPr>
          </a:p>
          <a:p>
            <a:r>
              <a:rPr lang="en-US" dirty="0"/>
              <a:t>IDEAS?  _______________________</a:t>
            </a:r>
            <a:endParaRPr lang="en-US" b="1" dirty="0">
              <a:solidFill>
                <a:srgbClr val="FF0000"/>
              </a:solidFill>
            </a:endParaRPr>
          </a:p>
          <a:p>
            <a:pPr marL="0" indent="0">
              <a:buNone/>
            </a:pPr>
            <a:endParaRPr lang="en-US" dirty="0"/>
          </a:p>
        </p:txBody>
      </p:sp>
      <p:pic>
        <p:nvPicPr>
          <p:cNvPr id="4" name="Picture 3" descr="08.jpg"/>
          <p:cNvPicPr>
            <a:picLocks noChangeAspect="1"/>
          </p:cNvPicPr>
          <p:nvPr/>
        </p:nvPicPr>
        <p:blipFill>
          <a:blip r:embed="rId2"/>
          <a:stretch>
            <a:fillRect/>
          </a:stretch>
        </p:blipFill>
        <p:spPr>
          <a:xfrm>
            <a:off x="5477532" y="442809"/>
            <a:ext cx="2982179" cy="1992048"/>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23</a:t>
            </a:fld>
            <a:endParaRPr lang="en-US"/>
          </a:p>
        </p:txBody>
      </p:sp>
    </p:spTree>
    <p:extLst>
      <p:ext uri="{BB962C8B-B14F-4D97-AF65-F5344CB8AC3E}">
        <p14:creationId xmlns:p14="http://schemas.microsoft.com/office/powerpoint/2010/main" val="288414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Principles of QM</a:t>
            </a:r>
            <a:endParaRPr lang="en-US" dirty="0"/>
          </a:p>
        </p:txBody>
      </p:sp>
      <p:sp>
        <p:nvSpPr>
          <p:cNvPr id="3" name="Content Placeholder 2"/>
          <p:cNvSpPr>
            <a:spLocks noGrp="1"/>
          </p:cNvSpPr>
          <p:nvPr>
            <p:ph idx="1"/>
          </p:nvPr>
        </p:nvSpPr>
        <p:spPr/>
        <p:txBody>
          <a:bodyPr/>
          <a:lstStyle/>
          <a:p>
            <a:r>
              <a:rPr lang="en-US" dirty="0" smtClean="0"/>
              <a:t>Based on national standards of best practices, research literature and instructional design principles.</a:t>
            </a:r>
          </a:p>
          <a:p>
            <a:r>
              <a:rPr lang="en-US" dirty="0" smtClean="0"/>
              <a:t>Not to create the “perfect” course, but better than “good enough” (85%)</a:t>
            </a:r>
          </a:p>
          <a:p>
            <a:r>
              <a:rPr lang="en-US" dirty="0" smtClean="0"/>
              <a:t>A continuous quality improvement process involving the faculty to successfully meeting expectation</a:t>
            </a:r>
          </a:p>
          <a:p>
            <a:r>
              <a:rPr lang="en-US" dirty="0" smtClean="0"/>
              <a:t>Faculty driven, peer review process, not an evaluation</a:t>
            </a:r>
          </a:p>
          <a:p>
            <a:r>
              <a:rPr lang="en-US" dirty="0" smtClean="0"/>
              <a:t>Promote student learning</a:t>
            </a:r>
          </a:p>
          <a:p>
            <a:endParaRPr lang="en-US" dirty="0"/>
          </a:p>
        </p:txBody>
      </p:sp>
      <p:pic>
        <p:nvPicPr>
          <p:cNvPr id="4" name="Picture 3" descr="QM_logo.jpg"/>
          <p:cNvPicPr>
            <a:picLocks noChangeAspect="1"/>
          </p:cNvPicPr>
          <p:nvPr/>
        </p:nvPicPr>
        <p:blipFill>
          <a:blip r:embed="rId2"/>
          <a:stretch>
            <a:fillRect/>
          </a:stretch>
        </p:blipFill>
        <p:spPr>
          <a:xfrm>
            <a:off x="7348679" y="521890"/>
            <a:ext cx="1156043" cy="859867"/>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Interested in Quality Matter?</a:t>
            </a:r>
            <a:endParaRPr lang="en-US" dirty="0"/>
          </a:p>
        </p:txBody>
      </p:sp>
      <p:sp>
        <p:nvSpPr>
          <p:cNvPr id="3" name="Content Placeholder 2"/>
          <p:cNvSpPr>
            <a:spLocks noGrp="1"/>
          </p:cNvSpPr>
          <p:nvPr>
            <p:ph idx="1"/>
          </p:nvPr>
        </p:nvSpPr>
        <p:spPr>
          <a:xfrm>
            <a:off x="489183" y="1949824"/>
            <a:ext cx="7583488" cy="4007224"/>
          </a:xfrm>
        </p:spPr>
        <p:txBody>
          <a:bodyPr>
            <a:normAutofit/>
          </a:bodyPr>
          <a:lstStyle/>
          <a:p>
            <a:r>
              <a:rPr lang="en-US" dirty="0" err="1" smtClean="0"/>
              <a:t>LATTe</a:t>
            </a:r>
            <a:r>
              <a:rPr lang="en-US" dirty="0" smtClean="0"/>
              <a:t> (Learning and Teaching with Technology) Group</a:t>
            </a:r>
          </a:p>
          <a:p>
            <a:pPr lvl="1"/>
            <a:r>
              <a:rPr lang="en-US" dirty="0" smtClean="0"/>
              <a:t>There is a special interest group (SIG) on Quality Matters</a:t>
            </a:r>
          </a:p>
          <a:p>
            <a:r>
              <a:rPr lang="en-US" dirty="0" smtClean="0"/>
              <a:t>Statewide network</a:t>
            </a:r>
          </a:p>
          <a:p>
            <a:r>
              <a:rPr lang="en-US" dirty="0" smtClean="0"/>
              <a:t>Contact:</a:t>
            </a:r>
          </a:p>
          <a:p>
            <a:pPr lvl="1"/>
            <a:r>
              <a:rPr lang="en-US" dirty="0" smtClean="0"/>
              <a:t>Melody Buckner at </a:t>
            </a:r>
            <a:r>
              <a:rPr lang="en-US" dirty="0" smtClean="0">
                <a:hlinkClick r:id="rId2"/>
              </a:rPr>
              <a:t>mbuckner@arizona.edu</a:t>
            </a:r>
            <a:endParaRPr lang="en-US" dirty="0" smtClean="0"/>
          </a:p>
          <a:p>
            <a:pPr lvl="1"/>
            <a:r>
              <a:rPr lang="en-US" dirty="0" smtClean="0"/>
              <a:t>Chris Johnson at </a:t>
            </a:r>
            <a:r>
              <a:rPr lang="en-US" dirty="0" smtClean="0">
                <a:hlinkClick r:id="rId3"/>
              </a:rPr>
              <a:t>cgj@email.arizona.edu</a:t>
            </a:r>
            <a:endParaRPr lang="en-US" dirty="0" smtClean="0"/>
          </a:p>
          <a:p>
            <a:pPr>
              <a:buNone/>
            </a:pPr>
            <a:r>
              <a:rPr lang="en-US" dirty="0" smtClean="0"/>
              <a:t>Website:</a:t>
            </a:r>
            <a:br>
              <a:rPr lang="en-US" dirty="0" smtClean="0"/>
            </a:br>
            <a:r>
              <a:rPr lang="en-US" dirty="0" smtClean="0">
                <a:hlinkClick r:id="rId4"/>
              </a:rPr>
              <a:t>http://www.qmprogram.org</a:t>
            </a:r>
            <a:r>
              <a:rPr lang="en-US" dirty="0" smtClean="0"/>
              <a:t> </a:t>
            </a:r>
          </a:p>
          <a:p>
            <a:pPr>
              <a:buNone/>
            </a:pPr>
            <a:endParaRPr lang="en-US" dirty="0" smtClean="0"/>
          </a:p>
          <a:p>
            <a:endParaRPr lang="en-US" dirty="0" smtClean="0"/>
          </a:p>
          <a:p>
            <a:endParaRPr lang="en-US" dirty="0"/>
          </a:p>
        </p:txBody>
      </p:sp>
      <p:pic>
        <p:nvPicPr>
          <p:cNvPr id="4" name="Picture 3" descr="TakeNote.jpg"/>
          <p:cNvPicPr>
            <a:picLocks noChangeAspect="1"/>
          </p:cNvPicPr>
          <p:nvPr/>
        </p:nvPicPr>
        <p:blipFill>
          <a:blip r:embed="rId5"/>
          <a:stretch>
            <a:fillRect/>
          </a:stretch>
        </p:blipFill>
        <p:spPr>
          <a:xfrm>
            <a:off x="6790605" y="3029085"/>
            <a:ext cx="1950046" cy="2927963"/>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25</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discussing online courses, who does quality matter to…</a:t>
            </a:r>
            <a:endParaRPr lang="en-US" dirty="0"/>
          </a:p>
        </p:txBody>
      </p:sp>
      <p:sp>
        <p:nvSpPr>
          <p:cNvPr id="3" name="Content Placeholder 2"/>
          <p:cNvSpPr>
            <a:spLocks noGrp="1"/>
          </p:cNvSpPr>
          <p:nvPr>
            <p:ph idx="1"/>
          </p:nvPr>
        </p:nvSpPr>
        <p:spPr>
          <a:xfrm>
            <a:off x="5129356" y="1949824"/>
            <a:ext cx="3644478" cy="4007224"/>
          </a:xfrm>
        </p:spPr>
        <p:txBody>
          <a:bodyPr>
            <a:noAutofit/>
          </a:bodyPr>
          <a:lstStyle/>
          <a:p>
            <a:r>
              <a:rPr lang="en-US" sz="2400" dirty="0" smtClean="0"/>
              <a:t>S_______</a:t>
            </a:r>
          </a:p>
          <a:p>
            <a:r>
              <a:rPr lang="en-US" sz="2400" dirty="0" smtClean="0"/>
              <a:t>F_______</a:t>
            </a:r>
          </a:p>
          <a:p>
            <a:r>
              <a:rPr lang="en-US" sz="2400" dirty="0" smtClean="0"/>
              <a:t>A_______</a:t>
            </a:r>
          </a:p>
          <a:p>
            <a:r>
              <a:rPr lang="en-US" sz="2400" dirty="0" smtClean="0"/>
              <a:t>U_______</a:t>
            </a:r>
          </a:p>
          <a:p>
            <a:r>
              <a:rPr lang="en-US" sz="2400" dirty="0" smtClean="0"/>
              <a:t>A________ A_____</a:t>
            </a:r>
          </a:p>
          <a:p>
            <a:r>
              <a:rPr lang="en-US" sz="2400" dirty="0" smtClean="0"/>
              <a:t>L_________</a:t>
            </a:r>
          </a:p>
          <a:p>
            <a:r>
              <a:rPr lang="en-US" sz="2400" dirty="0" smtClean="0"/>
              <a:t>T____-P____</a:t>
            </a:r>
            <a:endParaRPr lang="en-US" sz="2400" dirty="0"/>
          </a:p>
        </p:txBody>
      </p:sp>
      <p:pic>
        <p:nvPicPr>
          <p:cNvPr id="5" name="Picture 4" descr="Computer_Woman.jpg"/>
          <p:cNvPicPr>
            <a:picLocks noChangeAspect="1"/>
          </p:cNvPicPr>
          <p:nvPr/>
        </p:nvPicPr>
        <p:blipFill>
          <a:blip r:embed="rId3"/>
          <a:stretch>
            <a:fillRect/>
          </a:stretch>
        </p:blipFill>
        <p:spPr>
          <a:xfrm>
            <a:off x="729100" y="4984126"/>
            <a:ext cx="2454620" cy="1631572"/>
          </a:xfrm>
          <a:prstGeom prst="rect">
            <a:avLst/>
          </a:prstGeom>
        </p:spPr>
      </p:pic>
      <p:pic>
        <p:nvPicPr>
          <p:cNvPr id="8" name="Picture 7" descr="Lawyer.jpg"/>
          <p:cNvPicPr>
            <a:picLocks noChangeAspect="1"/>
          </p:cNvPicPr>
          <p:nvPr/>
        </p:nvPicPr>
        <p:blipFill>
          <a:blip r:embed="rId4"/>
          <a:stretch>
            <a:fillRect/>
          </a:stretch>
        </p:blipFill>
        <p:spPr>
          <a:xfrm>
            <a:off x="228945" y="2613401"/>
            <a:ext cx="3154875" cy="2122029"/>
          </a:xfrm>
          <a:prstGeom prst="rect">
            <a:avLst/>
          </a:prstGeom>
        </p:spPr>
      </p:pic>
      <p:pic>
        <p:nvPicPr>
          <p:cNvPr id="9" name="Picture 8" descr="Computer_Man01.jpg"/>
          <p:cNvPicPr>
            <a:picLocks noChangeAspect="1"/>
          </p:cNvPicPr>
          <p:nvPr/>
        </p:nvPicPr>
        <p:blipFill>
          <a:blip r:embed="rId5"/>
          <a:stretch>
            <a:fillRect/>
          </a:stretch>
        </p:blipFill>
        <p:spPr>
          <a:xfrm>
            <a:off x="1988294" y="1717520"/>
            <a:ext cx="2688563" cy="1795917"/>
          </a:xfrm>
          <a:prstGeom prst="rect">
            <a:avLst/>
          </a:prstGeom>
        </p:spPr>
      </p:pic>
      <p:pic>
        <p:nvPicPr>
          <p:cNvPr id="10" name="Picture 9" descr="administrator.jpg"/>
          <p:cNvPicPr>
            <a:picLocks noChangeAspect="1"/>
          </p:cNvPicPr>
          <p:nvPr/>
        </p:nvPicPr>
        <p:blipFill>
          <a:blip r:embed="rId6"/>
          <a:stretch>
            <a:fillRect/>
          </a:stretch>
        </p:blipFill>
        <p:spPr>
          <a:xfrm>
            <a:off x="3002002" y="4083509"/>
            <a:ext cx="1674855" cy="2519737"/>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3</a:t>
            </a:fld>
            <a:endParaRPr lang="en-US"/>
          </a:p>
        </p:txBody>
      </p:sp>
    </p:spTree>
    <p:extLst>
      <p:ext uri="{BB962C8B-B14F-4D97-AF65-F5344CB8AC3E}">
        <p14:creationId xmlns:p14="http://schemas.microsoft.com/office/powerpoint/2010/main" val="5096573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discussing online courses, who does quality matter to…</a:t>
            </a:r>
            <a:endParaRPr lang="en-US" dirty="0"/>
          </a:p>
        </p:txBody>
      </p:sp>
      <p:sp>
        <p:nvSpPr>
          <p:cNvPr id="3" name="Content Placeholder 2"/>
          <p:cNvSpPr>
            <a:spLocks noGrp="1"/>
          </p:cNvSpPr>
          <p:nvPr>
            <p:ph idx="1"/>
          </p:nvPr>
        </p:nvSpPr>
        <p:spPr>
          <a:xfrm>
            <a:off x="5129356" y="1949824"/>
            <a:ext cx="3644478" cy="4007224"/>
          </a:xfrm>
        </p:spPr>
        <p:txBody>
          <a:bodyPr>
            <a:noAutofit/>
          </a:bodyPr>
          <a:lstStyle/>
          <a:p>
            <a:r>
              <a:rPr lang="en-US" sz="2400" dirty="0" smtClean="0"/>
              <a:t>Students</a:t>
            </a:r>
          </a:p>
          <a:p>
            <a:r>
              <a:rPr lang="en-US" sz="2400" dirty="0" smtClean="0"/>
              <a:t>Faculty</a:t>
            </a:r>
          </a:p>
          <a:p>
            <a:r>
              <a:rPr lang="en-US" sz="2400" dirty="0" smtClean="0"/>
              <a:t>Administrators</a:t>
            </a:r>
          </a:p>
          <a:p>
            <a:r>
              <a:rPr lang="en-US" sz="2400" dirty="0" smtClean="0"/>
              <a:t>University Brand</a:t>
            </a:r>
          </a:p>
          <a:p>
            <a:r>
              <a:rPr lang="en-US" sz="2400" dirty="0" smtClean="0"/>
              <a:t>Accrediting Agencies</a:t>
            </a:r>
          </a:p>
          <a:p>
            <a:r>
              <a:rPr lang="en-US" sz="2400" dirty="0" smtClean="0"/>
              <a:t>Legislators</a:t>
            </a:r>
          </a:p>
          <a:p>
            <a:r>
              <a:rPr lang="en-US" sz="2400" dirty="0" smtClean="0"/>
              <a:t>Tax-Payers</a:t>
            </a:r>
            <a:endParaRPr lang="en-US" sz="2400" dirty="0"/>
          </a:p>
        </p:txBody>
      </p:sp>
      <p:pic>
        <p:nvPicPr>
          <p:cNvPr id="5" name="Picture 4" descr="Computer_Woman.jpg"/>
          <p:cNvPicPr>
            <a:picLocks noChangeAspect="1"/>
          </p:cNvPicPr>
          <p:nvPr/>
        </p:nvPicPr>
        <p:blipFill>
          <a:blip r:embed="rId3"/>
          <a:stretch>
            <a:fillRect/>
          </a:stretch>
        </p:blipFill>
        <p:spPr>
          <a:xfrm>
            <a:off x="729100" y="4984126"/>
            <a:ext cx="2454620" cy="1631572"/>
          </a:xfrm>
          <a:prstGeom prst="rect">
            <a:avLst/>
          </a:prstGeom>
        </p:spPr>
      </p:pic>
      <p:pic>
        <p:nvPicPr>
          <p:cNvPr id="8" name="Picture 7" descr="Lawyer.jpg"/>
          <p:cNvPicPr>
            <a:picLocks noChangeAspect="1"/>
          </p:cNvPicPr>
          <p:nvPr/>
        </p:nvPicPr>
        <p:blipFill>
          <a:blip r:embed="rId4"/>
          <a:stretch>
            <a:fillRect/>
          </a:stretch>
        </p:blipFill>
        <p:spPr>
          <a:xfrm>
            <a:off x="228945" y="2613401"/>
            <a:ext cx="3154875" cy="2122029"/>
          </a:xfrm>
          <a:prstGeom prst="rect">
            <a:avLst/>
          </a:prstGeom>
        </p:spPr>
      </p:pic>
      <p:pic>
        <p:nvPicPr>
          <p:cNvPr id="9" name="Picture 8" descr="Computer_Man01.jpg"/>
          <p:cNvPicPr>
            <a:picLocks noChangeAspect="1"/>
          </p:cNvPicPr>
          <p:nvPr/>
        </p:nvPicPr>
        <p:blipFill>
          <a:blip r:embed="rId5"/>
          <a:stretch>
            <a:fillRect/>
          </a:stretch>
        </p:blipFill>
        <p:spPr>
          <a:xfrm>
            <a:off x="1988294" y="1717520"/>
            <a:ext cx="2688563" cy="1795917"/>
          </a:xfrm>
          <a:prstGeom prst="rect">
            <a:avLst/>
          </a:prstGeom>
        </p:spPr>
      </p:pic>
      <p:pic>
        <p:nvPicPr>
          <p:cNvPr id="10" name="Picture 9" descr="administrator.jpg"/>
          <p:cNvPicPr>
            <a:picLocks noChangeAspect="1"/>
          </p:cNvPicPr>
          <p:nvPr/>
        </p:nvPicPr>
        <p:blipFill>
          <a:blip r:embed="rId6"/>
          <a:stretch>
            <a:fillRect/>
          </a:stretch>
        </p:blipFill>
        <p:spPr>
          <a:xfrm>
            <a:off x="3002002" y="4083509"/>
            <a:ext cx="1674855" cy="2519737"/>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4</a:t>
            </a:fld>
            <a:endParaRPr lang="en-US"/>
          </a:p>
        </p:txBody>
      </p:sp>
    </p:spTree>
    <p:extLst>
      <p:ext uri="{BB962C8B-B14F-4D97-AF65-F5344CB8AC3E}">
        <p14:creationId xmlns:p14="http://schemas.microsoft.com/office/powerpoint/2010/main" val="15954650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69455"/>
            <a:ext cx="7583488" cy="778007"/>
          </a:xfrm>
        </p:spPr>
        <p:txBody>
          <a:bodyPr>
            <a:normAutofit fontScale="90000"/>
          </a:bodyPr>
          <a:lstStyle/>
          <a:p>
            <a:r>
              <a:rPr lang="en-US" dirty="0" smtClean="0"/>
              <a:t>Why do we want quality online courses?</a:t>
            </a:r>
            <a:endParaRPr lang="en-US" dirty="0"/>
          </a:p>
        </p:txBody>
      </p:sp>
      <p:sp>
        <p:nvSpPr>
          <p:cNvPr id="3" name="Content Placeholder 2"/>
          <p:cNvSpPr>
            <a:spLocks noGrp="1"/>
          </p:cNvSpPr>
          <p:nvPr>
            <p:ph idx="1"/>
          </p:nvPr>
        </p:nvSpPr>
        <p:spPr>
          <a:xfrm>
            <a:off x="779462" y="2083269"/>
            <a:ext cx="4119110" cy="3914133"/>
          </a:xfrm>
        </p:spPr>
        <p:txBody>
          <a:bodyPr>
            <a:noAutofit/>
          </a:bodyPr>
          <a:lstStyle/>
          <a:p>
            <a:r>
              <a:rPr lang="en-US" sz="2400" dirty="0" smtClean="0"/>
              <a:t>Improve student learning outcomes</a:t>
            </a:r>
          </a:p>
          <a:p>
            <a:r>
              <a:rPr lang="en-US" sz="2400" dirty="0" smtClean="0"/>
              <a:t>Improve student retention</a:t>
            </a:r>
          </a:p>
          <a:p>
            <a:r>
              <a:rPr lang="en-US" sz="2400" dirty="0" smtClean="0"/>
              <a:t>Prevent cheating</a:t>
            </a:r>
          </a:p>
          <a:p>
            <a:r>
              <a:rPr lang="en-US" sz="2400" dirty="0" smtClean="0"/>
              <a:t>Promote interest in the  content </a:t>
            </a:r>
          </a:p>
          <a:p>
            <a:r>
              <a:rPr lang="en-US" sz="2400" dirty="0" smtClean="0"/>
              <a:t>Promote lifelong learning</a:t>
            </a:r>
          </a:p>
        </p:txBody>
      </p:sp>
      <p:pic>
        <p:nvPicPr>
          <p:cNvPr id="4" name="Picture 3" descr="Computer_Woman02.jpg"/>
          <p:cNvPicPr>
            <a:picLocks noChangeAspect="1"/>
          </p:cNvPicPr>
          <p:nvPr/>
        </p:nvPicPr>
        <p:blipFill>
          <a:blip r:embed="rId2"/>
          <a:stretch>
            <a:fillRect/>
          </a:stretch>
        </p:blipFill>
        <p:spPr>
          <a:xfrm>
            <a:off x="4898572" y="2083269"/>
            <a:ext cx="3117170" cy="3782166"/>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5</a:t>
            </a:fld>
            <a:endParaRPr lang="en-US"/>
          </a:p>
        </p:txBody>
      </p:sp>
    </p:spTree>
    <p:extLst>
      <p:ext uri="{BB962C8B-B14F-4D97-AF65-F5344CB8AC3E}">
        <p14:creationId xmlns:p14="http://schemas.microsoft.com/office/powerpoint/2010/main" val="238222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it comes to online courses, </a:t>
            </a:r>
            <a:br>
              <a:rPr lang="en-US" dirty="0" smtClean="0"/>
            </a:br>
            <a:r>
              <a:rPr lang="en-US" dirty="0" smtClean="0"/>
              <a:t>how do we…</a:t>
            </a:r>
            <a:endParaRPr lang="en-US" dirty="0"/>
          </a:p>
        </p:txBody>
      </p:sp>
      <p:sp>
        <p:nvSpPr>
          <p:cNvPr id="3" name="Content Placeholder 2"/>
          <p:cNvSpPr>
            <a:spLocks noGrp="1"/>
          </p:cNvSpPr>
          <p:nvPr>
            <p:ph idx="1"/>
          </p:nvPr>
        </p:nvSpPr>
        <p:spPr>
          <a:xfrm>
            <a:off x="779462" y="2083269"/>
            <a:ext cx="4119110" cy="3782166"/>
          </a:xfrm>
        </p:spPr>
        <p:txBody>
          <a:bodyPr>
            <a:normAutofit/>
          </a:bodyPr>
          <a:lstStyle/>
          <a:p>
            <a:r>
              <a:rPr lang="en-US" sz="3200" dirty="0" smtClean="0"/>
              <a:t>Define </a:t>
            </a:r>
            <a:r>
              <a:rPr lang="en-US" sz="3200" dirty="0"/>
              <a:t>quality</a:t>
            </a:r>
            <a:r>
              <a:rPr lang="en-US" sz="3200" dirty="0" smtClean="0"/>
              <a:t>?</a:t>
            </a:r>
          </a:p>
          <a:p>
            <a:r>
              <a:rPr lang="en-US" sz="3200" dirty="0"/>
              <a:t>Assess quality</a:t>
            </a:r>
            <a:r>
              <a:rPr lang="en-US" sz="3200" dirty="0" smtClean="0"/>
              <a:t>? </a:t>
            </a:r>
          </a:p>
          <a:p>
            <a:r>
              <a:rPr lang="en-US" sz="3200" dirty="0" smtClean="0"/>
              <a:t>Measure quality?</a:t>
            </a:r>
          </a:p>
          <a:p>
            <a:r>
              <a:rPr lang="en-US" sz="3200" dirty="0" smtClean="0"/>
              <a:t>Evaluate quality?</a:t>
            </a:r>
          </a:p>
          <a:p>
            <a:pPr>
              <a:buNone/>
            </a:pPr>
            <a:endParaRPr lang="en-US" dirty="0"/>
          </a:p>
        </p:txBody>
      </p:sp>
      <p:pic>
        <p:nvPicPr>
          <p:cNvPr id="4" name="Picture 3" descr="Computer_Woman02.jpg"/>
          <p:cNvPicPr>
            <a:picLocks noChangeAspect="1"/>
          </p:cNvPicPr>
          <p:nvPr/>
        </p:nvPicPr>
        <p:blipFill>
          <a:blip r:embed="rId3"/>
          <a:stretch>
            <a:fillRect/>
          </a:stretch>
        </p:blipFill>
        <p:spPr>
          <a:xfrm>
            <a:off x="4898572" y="2083269"/>
            <a:ext cx="3117170" cy="3782166"/>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Quality Matters (QM)?</a:t>
            </a:r>
            <a:endParaRPr lang="en-US" dirty="0"/>
          </a:p>
        </p:txBody>
      </p:sp>
      <p:sp>
        <p:nvSpPr>
          <p:cNvPr id="3" name="Content Placeholder 2"/>
          <p:cNvSpPr>
            <a:spLocks noGrp="1"/>
          </p:cNvSpPr>
          <p:nvPr>
            <p:ph idx="1"/>
          </p:nvPr>
        </p:nvSpPr>
        <p:spPr>
          <a:xfrm>
            <a:off x="779463" y="2026187"/>
            <a:ext cx="7583488" cy="4494710"/>
          </a:xfrm>
        </p:spPr>
        <p:txBody>
          <a:bodyPr>
            <a:normAutofit fontScale="92500" lnSpcReduction="10000"/>
          </a:bodyPr>
          <a:lstStyle/>
          <a:p>
            <a:r>
              <a:rPr lang="en-US" sz="2595" dirty="0" smtClean="0"/>
              <a:t>It is a faculty-centered, peer review process designed to certify the quality of online courses and online components</a:t>
            </a:r>
          </a:p>
          <a:p>
            <a:r>
              <a:rPr lang="en-US" sz="2595" dirty="0" smtClean="0"/>
              <a:t>It uses </a:t>
            </a:r>
            <a:r>
              <a:rPr lang="en-US" sz="2595" b="1" dirty="0" smtClean="0"/>
              <a:t>a set of tools </a:t>
            </a:r>
            <a:r>
              <a:rPr lang="en-US" sz="2595" b="1" i="1" dirty="0" smtClean="0"/>
              <a:t>(standards) </a:t>
            </a:r>
            <a:r>
              <a:rPr lang="en-US" sz="2595" dirty="0" smtClean="0"/>
              <a:t>for designing and reviewing online and blended courses</a:t>
            </a:r>
          </a:p>
          <a:p>
            <a:r>
              <a:rPr lang="en-US" sz="2595" dirty="0" smtClean="0"/>
              <a:t>It is:	</a:t>
            </a:r>
          </a:p>
          <a:p>
            <a:pPr lvl="1"/>
            <a:r>
              <a:rPr lang="en-US" sz="2595" dirty="0" smtClean="0"/>
              <a:t>Continuous – quality improvement process</a:t>
            </a:r>
          </a:p>
          <a:p>
            <a:pPr lvl="1"/>
            <a:r>
              <a:rPr lang="en-US" sz="2595" dirty="0" smtClean="0"/>
              <a:t>Centered – research, student learning and quality</a:t>
            </a:r>
          </a:p>
          <a:p>
            <a:pPr lvl="1"/>
            <a:r>
              <a:rPr lang="en-US" sz="2595" dirty="0" smtClean="0"/>
              <a:t>Collegial – faculty driven</a:t>
            </a:r>
          </a:p>
          <a:p>
            <a:pPr lvl="1"/>
            <a:r>
              <a:rPr lang="en-US" sz="2595" dirty="0" smtClean="0"/>
              <a:t>Collaborative – review is conducted among peers</a:t>
            </a:r>
          </a:p>
          <a:p>
            <a:endParaRPr lang="en-US" dirty="0"/>
          </a:p>
        </p:txBody>
      </p:sp>
      <p:pic>
        <p:nvPicPr>
          <p:cNvPr id="5" name="Picture 4" descr="QM_logo.jpg"/>
          <p:cNvPicPr>
            <a:picLocks noChangeAspect="1"/>
          </p:cNvPicPr>
          <p:nvPr/>
        </p:nvPicPr>
        <p:blipFill>
          <a:blip r:embed="rId2"/>
          <a:stretch>
            <a:fillRect/>
          </a:stretch>
        </p:blipFill>
        <p:spPr>
          <a:xfrm>
            <a:off x="7348679" y="521890"/>
            <a:ext cx="1156043" cy="859867"/>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Quality Matters is NOT</a:t>
            </a:r>
            <a:endParaRPr lang="en-US" dirty="0"/>
          </a:p>
        </p:txBody>
      </p:sp>
      <p:sp>
        <p:nvSpPr>
          <p:cNvPr id="3" name="Content Placeholder 2"/>
          <p:cNvSpPr>
            <a:spLocks noGrp="1"/>
          </p:cNvSpPr>
          <p:nvPr>
            <p:ph idx="1"/>
          </p:nvPr>
        </p:nvSpPr>
        <p:spPr>
          <a:xfrm>
            <a:off x="779463" y="3159324"/>
            <a:ext cx="7583488" cy="3359986"/>
          </a:xfrm>
        </p:spPr>
        <p:txBody>
          <a:bodyPr/>
          <a:lstStyle/>
          <a:p>
            <a:r>
              <a:rPr lang="en-US" sz="2800" dirty="0" smtClean="0"/>
              <a:t>It is </a:t>
            </a:r>
            <a:r>
              <a:rPr lang="en-US" sz="2800" b="1" i="1" dirty="0" smtClean="0"/>
              <a:t>NOT</a:t>
            </a:r>
            <a:r>
              <a:rPr lang="en-US" sz="2800" dirty="0" smtClean="0"/>
              <a:t>:</a:t>
            </a:r>
          </a:p>
          <a:p>
            <a:pPr lvl="1"/>
            <a:r>
              <a:rPr lang="en-US" sz="2400" dirty="0" smtClean="0"/>
              <a:t>About individual instructors (it is about the course design)</a:t>
            </a:r>
          </a:p>
          <a:p>
            <a:pPr lvl="1"/>
            <a:r>
              <a:rPr lang="en-US" sz="2400" dirty="0" smtClean="0"/>
              <a:t>About faculty evaluation (it is about course quality)</a:t>
            </a:r>
          </a:p>
          <a:p>
            <a:pPr lvl="1"/>
            <a:r>
              <a:rPr lang="en-US" sz="2400" dirty="0" smtClean="0"/>
              <a:t>A pass/fail test (it is a diagnostic tool)</a:t>
            </a:r>
          </a:p>
          <a:p>
            <a:pPr lvl="1"/>
            <a:r>
              <a:rPr lang="en-US" sz="2400" dirty="0" smtClean="0"/>
              <a:t>About creating the “perfect” course (create an effective course, better than average – 85%)</a:t>
            </a:r>
            <a:endParaRPr lang="en-US" sz="2400" dirty="0"/>
          </a:p>
        </p:txBody>
      </p:sp>
      <p:pic>
        <p:nvPicPr>
          <p:cNvPr id="5" name="Picture 4" descr="QM_logo.jpg"/>
          <p:cNvPicPr>
            <a:picLocks noChangeAspect="1"/>
          </p:cNvPicPr>
          <p:nvPr/>
        </p:nvPicPr>
        <p:blipFill>
          <a:blip r:embed="rId2"/>
          <a:stretch>
            <a:fillRect/>
          </a:stretch>
        </p:blipFill>
        <p:spPr>
          <a:xfrm>
            <a:off x="7348679" y="521890"/>
            <a:ext cx="1156043" cy="859867"/>
          </a:xfrm>
          <a:prstGeom prst="rect">
            <a:avLst/>
          </a:prstGeom>
        </p:spPr>
      </p:pic>
      <p:pic>
        <p:nvPicPr>
          <p:cNvPr id="8" name="Picture 7" descr="Faculty_NO.jpg"/>
          <p:cNvPicPr>
            <a:picLocks noChangeAspect="1"/>
          </p:cNvPicPr>
          <p:nvPr/>
        </p:nvPicPr>
        <p:blipFill>
          <a:blip r:embed="rId3"/>
          <a:stretch>
            <a:fillRect/>
          </a:stretch>
        </p:blipFill>
        <p:spPr>
          <a:xfrm>
            <a:off x="4620381" y="1881569"/>
            <a:ext cx="2728298" cy="1818866"/>
          </a:xfrm>
          <a:prstGeom prst="rect">
            <a:avLst/>
          </a:prstGeom>
        </p:spPr>
      </p:pic>
      <p:sp>
        <p:nvSpPr>
          <p:cNvPr id="4" name="Slide Number Placeholder 3"/>
          <p:cNvSpPr>
            <a:spLocks noGrp="1"/>
          </p:cNvSpPr>
          <p:nvPr>
            <p:ph type="sldNum" sz="quarter" idx="12"/>
          </p:nvPr>
        </p:nvSpPr>
        <p:spPr/>
        <p:txBody>
          <a:bodyPr/>
          <a:lstStyle/>
          <a:p>
            <a:fld id="{A163CC78-FCC0-7C4B-B827-2CBE6DCF6EDF}"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Origins of Quality Matters</a:t>
            </a:r>
            <a:endParaRPr lang="en-US" dirty="0"/>
          </a:p>
        </p:txBody>
      </p:sp>
      <p:sp>
        <p:nvSpPr>
          <p:cNvPr id="3" name="Content Placeholder 2"/>
          <p:cNvSpPr>
            <a:spLocks noGrp="1"/>
          </p:cNvSpPr>
          <p:nvPr>
            <p:ph idx="1"/>
          </p:nvPr>
        </p:nvSpPr>
        <p:spPr/>
        <p:txBody>
          <a:bodyPr>
            <a:noAutofit/>
          </a:bodyPr>
          <a:lstStyle/>
          <a:p>
            <a:r>
              <a:rPr lang="en-US" sz="2400" dirty="0" smtClean="0"/>
              <a:t>Began as a Fund for the Improvement of Postsecondary Education (FIPSE) grant project in 2003.</a:t>
            </a:r>
          </a:p>
          <a:p>
            <a:r>
              <a:rPr lang="en-US" sz="2400" u="sng" dirty="0" smtClean="0"/>
              <a:t>Why: </a:t>
            </a:r>
            <a:r>
              <a:rPr lang="en-US" sz="2400" dirty="0" smtClean="0"/>
              <a:t>The project was to develop an instrument and process through which a quality online course could be recognized by a community of peers in online learning.</a:t>
            </a:r>
          </a:p>
          <a:p>
            <a:r>
              <a:rPr lang="en-US" sz="2400" u="sng" dirty="0" smtClean="0"/>
              <a:t>How: </a:t>
            </a:r>
            <a:r>
              <a:rPr lang="en-US" sz="2400" dirty="0" smtClean="0"/>
              <a:t>The project was research-based, collaborative and peer-centered.</a:t>
            </a:r>
          </a:p>
          <a:p>
            <a:r>
              <a:rPr lang="en-US" sz="2400" u="sng" dirty="0" smtClean="0"/>
              <a:t>Results: </a:t>
            </a:r>
            <a:r>
              <a:rPr lang="en-US" sz="2400" dirty="0" smtClean="0"/>
              <a:t>The project outcome was a rubric tool and a process for applying the rubric in peer reviews of online courses.</a:t>
            </a:r>
          </a:p>
        </p:txBody>
      </p:sp>
      <p:pic>
        <p:nvPicPr>
          <p:cNvPr id="4" name="Picture 3" descr="QM_logo.jpg"/>
          <p:cNvPicPr>
            <a:picLocks noChangeAspect="1"/>
          </p:cNvPicPr>
          <p:nvPr/>
        </p:nvPicPr>
        <p:blipFill>
          <a:blip r:embed="rId2"/>
          <a:stretch>
            <a:fillRect/>
          </a:stretch>
        </p:blipFill>
        <p:spPr>
          <a:xfrm>
            <a:off x="7348679" y="521890"/>
            <a:ext cx="1156043" cy="859867"/>
          </a:xfrm>
          <a:prstGeom prst="rect">
            <a:avLst/>
          </a:prstGeom>
        </p:spPr>
      </p:pic>
      <p:sp>
        <p:nvSpPr>
          <p:cNvPr id="5" name="Slide Number Placeholder 4"/>
          <p:cNvSpPr>
            <a:spLocks noGrp="1"/>
          </p:cNvSpPr>
          <p:nvPr>
            <p:ph type="sldNum" sz="quarter" idx="12"/>
          </p:nvPr>
        </p:nvSpPr>
        <p:spPr/>
        <p:txBody>
          <a:bodyPr/>
          <a:lstStyle/>
          <a:p>
            <a:fld id="{A163CC78-FCC0-7C4B-B827-2CBE6DCF6EDF}"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2279</TotalTime>
  <Words>890</Words>
  <Application>Microsoft Macintosh PowerPoint</Application>
  <PresentationFormat>On-screen Show (4:3)</PresentationFormat>
  <Paragraphs>194</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Pixel</vt:lpstr>
      <vt:lpstr> A Quality Matters “Quickie” </vt:lpstr>
      <vt:lpstr>Questions to ponder for this session</vt:lpstr>
      <vt:lpstr>When discussing online courses, who does quality matter to…</vt:lpstr>
      <vt:lpstr>When discussing online courses, who does quality matter to…</vt:lpstr>
      <vt:lpstr>Why do we want quality online courses?</vt:lpstr>
      <vt:lpstr>When it comes to online courses,  how do we…</vt:lpstr>
      <vt:lpstr>What is Quality Matters (QM)?</vt:lpstr>
      <vt:lpstr>What Quality Matters is NOT</vt:lpstr>
      <vt:lpstr>The Origins of Quality Matters</vt:lpstr>
      <vt:lpstr>Subscription to Quality Matters</vt:lpstr>
      <vt:lpstr>Did someone say Professional Development (aka. “training” )?</vt:lpstr>
      <vt:lpstr>PowerPoint Presentation</vt:lpstr>
      <vt:lpstr>Factors Reviewed in the Process</vt:lpstr>
      <vt:lpstr>The Purpose of the Quality Review</vt:lpstr>
      <vt:lpstr>The Rubric</vt:lpstr>
      <vt:lpstr>COURSE OVERVIEW &amp;  INTRODUCTION</vt:lpstr>
      <vt:lpstr>LEARNING OBJECTIVES (COMPETENCIES)</vt:lpstr>
      <vt:lpstr>ASSESSMENT AND  MEASUREMENT</vt:lpstr>
      <vt:lpstr>INSTRUCTIONAL  MATERIALS </vt:lpstr>
      <vt:lpstr>Course Activities and  Learner Interaction</vt:lpstr>
      <vt:lpstr>COURSE  TECHNOLOGY </vt:lpstr>
      <vt:lpstr>LEARNER SUPPORT</vt:lpstr>
      <vt:lpstr>ACCESSIBILITY and  USABILITY</vt:lpstr>
      <vt:lpstr>Underlying Principles of QM</vt:lpstr>
      <vt:lpstr>Interested in Quality Matter?</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Matters Foundations</dc:title>
  <dc:creator>Melody Buckner</dc:creator>
  <cp:lastModifiedBy>UA</cp:lastModifiedBy>
  <cp:revision>36</cp:revision>
  <cp:lastPrinted>2013-02-12T14:36:33Z</cp:lastPrinted>
  <dcterms:created xsi:type="dcterms:W3CDTF">2010-05-05T16:55:02Z</dcterms:created>
  <dcterms:modified xsi:type="dcterms:W3CDTF">2014-09-28T03:14:23Z</dcterms:modified>
</cp:coreProperties>
</file>